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9" r:id="rId2"/>
    <p:sldId id="256" r:id="rId3"/>
    <p:sldId id="257" r:id="rId4"/>
    <p:sldId id="258" r:id="rId5"/>
    <p:sldId id="260" r:id="rId6"/>
    <p:sldId id="261" r:id="rId7"/>
    <p:sldId id="262" r:id="rId8"/>
    <p:sldId id="263" r:id="rId9"/>
    <p:sldId id="264" r:id="rId10"/>
    <p:sldId id="265" r:id="rId11"/>
    <p:sldId id="266" r:id="rId12"/>
    <p:sldId id="268" r:id="rId13"/>
    <p:sldId id="267" r:id="rId14"/>
    <p:sldId id="269" r:id="rId15"/>
    <p:sldId id="274" r:id="rId16"/>
    <p:sldId id="270" r:id="rId17"/>
    <p:sldId id="271" r:id="rId18"/>
    <p:sldId id="27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5" autoAdjust="0"/>
    <p:restoredTop sz="94660"/>
  </p:normalViewPr>
  <p:slideViewPr>
    <p:cSldViewPr>
      <p:cViewPr>
        <p:scale>
          <a:sx n="100" d="100"/>
          <a:sy n="100" d="100"/>
        </p:scale>
        <p:origin x="-1286" y="42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458323-9020-48C9-B935-7268251B3678}" type="datetimeFigureOut">
              <a:rPr lang="en-US" smtClean="0"/>
              <a:t>1/28/2019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200AE-4B32-4157-9182-4B3B48F92EDB}" type="slidenum">
              <a:rPr lang="en-US" smtClean="0"/>
              <a:t>‹#›</a:t>
            </a:fld>
            <a:endParaRPr lang="en-US"/>
          </a:p>
        </p:txBody>
      </p:sp>
    </p:spTree>
    <p:extLst>
      <p:ext uri="{BB962C8B-B14F-4D97-AF65-F5344CB8AC3E}">
        <p14:creationId xmlns:p14="http://schemas.microsoft.com/office/powerpoint/2010/main" val="3810008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CC199C-B8D3-48EC-8345-A381B34D2CA2}"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CC199C-B8D3-48EC-8345-A381B34D2CA2}"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CC199C-B8D3-48EC-8345-A381B34D2CA2}"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CC199C-B8D3-48EC-8345-A381B34D2CA2}"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4CC199C-B8D3-48EC-8345-A381B34D2CA2}"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CC199C-B8D3-48EC-8345-A381B34D2CA2}"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CC199C-B8D3-48EC-8345-A381B34D2CA2}" type="datetimeFigureOut">
              <a:rPr lang="en-US" smtClean="0"/>
              <a:t>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CC199C-B8D3-48EC-8345-A381B34D2CA2}" type="datetimeFigureOut">
              <a:rPr lang="en-US" smtClean="0"/>
              <a:t>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CC199C-B8D3-48EC-8345-A381B34D2CA2}" type="datetimeFigureOut">
              <a:rPr lang="en-US" smtClean="0"/>
              <a:t>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CC199C-B8D3-48EC-8345-A381B34D2CA2}"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CC199C-B8D3-48EC-8345-A381B34D2CA2}"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014DD-3D77-42DD-9527-379A8089C644}"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5000" r="-2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C199C-B8D3-48EC-8345-A381B34D2CA2}" type="datetimeFigureOut">
              <a:rPr lang="en-US" smtClean="0"/>
              <a:t>1/28/2019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8014DD-3D77-42DD-9527-379A8089C64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0" y="533400"/>
            <a:ext cx="5995039" cy="1754326"/>
          </a:xfrm>
          <a:prstGeom prst="rect">
            <a:avLst/>
          </a:prstGeom>
          <a:noFill/>
        </p:spPr>
        <p:txBody>
          <a:bodyPr wrap="none" lIns="91440" tIns="45720" rIns="91440" bIns="45720">
            <a:spAutoFit/>
          </a:bodyPr>
          <a:lstStyle/>
          <a:p>
            <a:pPr algn="ct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Sóng</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điện</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từ</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p>
          <a:p>
            <a:pPr algn="ct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ứng</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dụng</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vào</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vũ</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trụ</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1" name="Rectangle 10"/>
          <p:cNvSpPr/>
          <p:nvPr/>
        </p:nvSpPr>
        <p:spPr>
          <a:xfrm>
            <a:off x="838200" y="2514600"/>
            <a:ext cx="7209026" cy="923330"/>
          </a:xfrm>
          <a:prstGeom prst="rect">
            <a:avLst/>
          </a:prstGeom>
          <a:noFill/>
        </p:spPr>
        <p:txBody>
          <a:bodyPr wrap="none" lIns="91440" tIns="45720" rIns="91440" bIns="45720">
            <a:spAutoFit/>
          </a:bodyPr>
          <a:lstStyle/>
          <a:p>
            <a:pPr algn="ctr"/>
            <a:r>
              <a:rPr lang="en-US" sz="5400" b="1" cap="none" spc="0" dirty="0" err="1"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Các</a:t>
            </a: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 phi </a:t>
            </a:r>
            <a:r>
              <a:rPr lang="en-US" sz="5400" b="1" cap="none" spc="0" dirty="0" err="1"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hành</a:t>
            </a: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 </a:t>
            </a:r>
            <a:r>
              <a:rPr lang="en-US" sz="5400" b="1" cap="none" spc="0" dirty="0" err="1"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gia</a:t>
            </a: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 </a:t>
            </a:r>
            <a:r>
              <a:rPr lang="en-US" sz="5400" b="1" cap="none" spc="0" dirty="0" err="1"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nhóm</a:t>
            </a:r>
            <a:r>
              <a:rPr lang="en-US"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 1</a:t>
            </a:r>
            <a:endPar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 name="TextBox 1"/>
          <p:cNvSpPr txBox="1"/>
          <p:nvPr/>
        </p:nvSpPr>
        <p:spPr>
          <a:xfrm>
            <a:off x="1600200" y="3581400"/>
            <a:ext cx="2286000" cy="1477328"/>
          </a:xfrm>
          <a:prstGeom prst="rect">
            <a:avLst/>
          </a:prstGeom>
          <a:noFill/>
        </p:spPr>
        <p:txBody>
          <a:bodyPr wrap="square" rtlCol="0">
            <a:spAutoFit/>
          </a:bodyPr>
          <a:lstStyle/>
          <a:p>
            <a:pPr marL="285750" indent="-285750">
              <a:buFontTx/>
              <a:buChar char="-"/>
            </a:pPr>
            <a:r>
              <a:rPr lang="en-US" dirty="0" err="1" smtClean="0"/>
              <a:t>Đặng</a:t>
            </a:r>
            <a:r>
              <a:rPr lang="en-US" dirty="0" smtClean="0"/>
              <a:t> </a:t>
            </a:r>
            <a:r>
              <a:rPr lang="en-US" dirty="0" err="1" smtClean="0"/>
              <a:t>Thái</a:t>
            </a:r>
            <a:r>
              <a:rPr lang="en-US" dirty="0" smtClean="0"/>
              <a:t> </a:t>
            </a:r>
            <a:r>
              <a:rPr lang="en-US" dirty="0" err="1" smtClean="0"/>
              <a:t>Duy</a:t>
            </a:r>
            <a:endParaRPr lang="en-US" dirty="0" smtClean="0"/>
          </a:p>
          <a:p>
            <a:pPr marL="285750" indent="-285750">
              <a:buFontTx/>
              <a:buChar char="-"/>
            </a:pPr>
            <a:r>
              <a:rPr lang="en-US" dirty="0" err="1" smtClean="0"/>
              <a:t>Phan</a:t>
            </a:r>
            <a:r>
              <a:rPr lang="en-US" dirty="0" smtClean="0"/>
              <a:t> </a:t>
            </a:r>
            <a:r>
              <a:rPr lang="en-US" dirty="0" err="1" smtClean="0"/>
              <a:t>Trung</a:t>
            </a:r>
            <a:r>
              <a:rPr lang="en-US" dirty="0" smtClean="0"/>
              <a:t> </a:t>
            </a:r>
            <a:r>
              <a:rPr lang="en-US" dirty="0" err="1" smtClean="0"/>
              <a:t>Hiếu</a:t>
            </a:r>
            <a:endParaRPr lang="en-US" dirty="0" smtClean="0"/>
          </a:p>
          <a:p>
            <a:pPr marL="285750" indent="-285750">
              <a:buFontTx/>
              <a:buChar char="-"/>
            </a:pPr>
            <a:r>
              <a:rPr lang="en-US" dirty="0" err="1" smtClean="0"/>
              <a:t>Trần</a:t>
            </a:r>
            <a:r>
              <a:rPr lang="en-US" dirty="0" smtClean="0"/>
              <a:t> </a:t>
            </a:r>
            <a:r>
              <a:rPr lang="en-US" dirty="0" err="1" smtClean="0"/>
              <a:t>Thị</a:t>
            </a:r>
            <a:r>
              <a:rPr lang="en-US" dirty="0" smtClean="0"/>
              <a:t> </a:t>
            </a:r>
            <a:r>
              <a:rPr lang="en-US" dirty="0" err="1" smtClean="0"/>
              <a:t>Trúc</a:t>
            </a:r>
            <a:r>
              <a:rPr lang="en-US" dirty="0" smtClean="0"/>
              <a:t> Vi</a:t>
            </a:r>
          </a:p>
          <a:p>
            <a:pPr marL="285750" indent="-285750">
              <a:buFontTx/>
              <a:buChar char="-"/>
            </a:pPr>
            <a:r>
              <a:rPr lang="en-US" dirty="0" err="1" smtClean="0"/>
              <a:t>Vũ</a:t>
            </a:r>
            <a:r>
              <a:rPr lang="en-US" dirty="0" smtClean="0"/>
              <a:t> </a:t>
            </a:r>
            <a:r>
              <a:rPr lang="en-US" dirty="0" err="1" smtClean="0"/>
              <a:t>Huy</a:t>
            </a:r>
            <a:r>
              <a:rPr lang="en-US" dirty="0" smtClean="0"/>
              <a:t> </a:t>
            </a:r>
            <a:r>
              <a:rPr lang="en-US" dirty="0" err="1" smtClean="0"/>
              <a:t>Quang</a:t>
            </a:r>
            <a:endParaRPr lang="en-US" dirty="0"/>
          </a:p>
          <a:p>
            <a:endParaRPr lang="en-US" dirty="0"/>
          </a:p>
        </p:txBody>
      </p:sp>
      <p:sp>
        <p:nvSpPr>
          <p:cNvPr id="3" name="TextBox 2"/>
          <p:cNvSpPr txBox="1"/>
          <p:nvPr/>
        </p:nvSpPr>
        <p:spPr>
          <a:xfrm>
            <a:off x="4953000" y="3581400"/>
            <a:ext cx="3352800" cy="1200329"/>
          </a:xfrm>
          <a:prstGeom prst="rect">
            <a:avLst/>
          </a:prstGeom>
          <a:noFill/>
        </p:spPr>
        <p:txBody>
          <a:bodyPr wrap="square" rtlCol="0">
            <a:spAutoFit/>
          </a:bodyPr>
          <a:lstStyle/>
          <a:p>
            <a:r>
              <a:rPr lang="en-US" dirty="0" smtClean="0"/>
              <a:t>-     </a:t>
            </a:r>
            <a:r>
              <a:rPr lang="en-US" dirty="0" err="1" smtClean="0"/>
              <a:t>Trương</a:t>
            </a:r>
            <a:r>
              <a:rPr lang="en-US" dirty="0" smtClean="0"/>
              <a:t> </a:t>
            </a:r>
            <a:r>
              <a:rPr lang="en-US" dirty="0" err="1" smtClean="0"/>
              <a:t>Nguyễn</a:t>
            </a:r>
            <a:r>
              <a:rPr lang="en-US" dirty="0" smtClean="0"/>
              <a:t> </a:t>
            </a:r>
            <a:r>
              <a:rPr lang="en-US" dirty="0" err="1" smtClean="0"/>
              <a:t>Thùy</a:t>
            </a:r>
            <a:r>
              <a:rPr lang="en-US" dirty="0" smtClean="0"/>
              <a:t> </a:t>
            </a:r>
            <a:r>
              <a:rPr lang="en-US" dirty="0" err="1" smtClean="0"/>
              <a:t>Duyên</a:t>
            </a:r>
            <a:endParaRPr lang="en-US" dirty="0" smtClean="0"/>
          </a:p>
          <a:p>
            <a:pPr marL="285750" indent="-285750">
              <a:buFontTx/>
              <a:buChar char="-"/>
            </a:pPr>
            <a:r>
              <a:rPr lang="en-US" dirty="0" err="1" smtClean="0"/>
              <a:t>Nguyễn</a:t>
            </a:r>
            <a:r>
              <a:rPr lang="en-US" dirty="0" smtClean="0"/>
              <a:t> </a:t>
            </a:r>
            <a:r>
              <a:rPr lang="en-US" dirty="0" err="1" smtClean="0"/>
              <a:t>Trần</a:t>
            </a:r>
            <a:r>
              <a:rPr lang="en-US" dirty="0" smtClean="0"/>
              <a:t> </a:t>
            </a:r>
            <a:r>
              <a:rPr lang="en-US" dirty="0" err="1" smtClean="0"/>
              <a:t>Nhật</a:t>
            </a:r>
            <a:r>
              <a:rPr lang="en-US" dirty="0" smtClean="0"/>
              <a:t> Trinh</a:t>
            </a:r>
          </a:p>
          <a:p>
            <a:pPr marL="285750" indent="-285750">
              <a:buFontTx/>
              <a:buChar char="-"/>
            </a:pPr>
            <a:r>
              <a:rPr lang="en-US" dirty="0" err="1" smtClean="0"/>
              <a:t>Trần</a:t>
            </a:r>
            <a:r>
              <a:rPr lang="en-US" dirty="0" smtClean="0"/>
              <a:t> </a:t>
            </a:r>
            <a:r>
              <a:rPr lang="en-US" dirty="0" err="1" smtClean="0"/>
              <a:t>Thị</a:t>
            </a:r>
            <a:r>
              <a:rPr lang="en-US" dirty="0" smtClean="0"/>
              <a:t> </a:t>
            </a:r>
            <a:r>
              <a:rPr lang="en-US" dirty="0" err="1" smtClean="0"/>
              <a:t>Bích</a:t>
            </a:r>
            <a:r>
              <a:rPr lang="en-US" dirty="0" smtClean="0"/>
              <a:t> </a:t>
            </a:r>
            <a:r>
              <a:rPr lang="en-US" dirty="0" err="1" smtClean="0"/>
              <a:t>Nhung</a:t>
            </a:r>
            <a:endParaRPr lang="en-US" dirty="0" smtClean="0"/>
          </a:p>
          <a:p>
            <a:pPr marL="285750" indent="-285750">
              <a:buFontTx/>
              <a:buChar char="-"/>
            </a:pPr>
            <a:r>
              <a:rPr lang="en-US" dirty="0" err="1" smtClean="0"/>
              <a:t>Dương</a:t>
            </a:r>
            <a:r>
              <a:rPr lang="en-US" dirty="0" smtClean="0"/>
              <a:t> </a:t>
            </a:r>
            <a:r>
              <a:rPr lang="en-US" dirty="0" err="1" smtClean="0"/>
              <a:t>Yến</a:t>
            </a:r>
            <a:r>
              <a:rPr lang="en-US" dirty="0" smtClean="0"/>
              <a:t> </a:t>
            </a:r>
            <a:r>
              <a:rPr lang="en-US" dirty="0" err="1" smtClean="0"/>
              <a:t>Nhi</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circle(in)">
                                      <p:cBhvr>
                                        <p:cTn id="7" dur="2000"/>
                                        <p:tgtEl>
                                          <p:spTgt spid="9">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circle(in)">
                                      <p:cBhvr>
                                        <p:cTn id="10" dur="20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 calcmode="lin" valueType="num">
                                      <p:cBhvr>
                                        <p:cTn id="30" dur="1000" fill="hold"/>
                                        <p:tgtEl>
                                          <p:spTgt spid="3"/>
                                        </p:tgtEl>
                                        <p:attrNameLst>
                                          <p:attrName>style.rotation</p:attrName>
                                        </p:attrNameLst>
                                      </p:cBhvr>
                                      <p:tavLst>
                                        <p:tav tm="0">
                                          <p:val>
                                            <p:fltVal val="90"/>
                                          </p:val>
                                        </p:tav>
                                        <p:tav tm="100000">
                                          <p:val>
                                            <p:fltVal val="0"/>
                                          </p:val>
                                        </p:tav>
                                      </p:tavLst>
                                    </p:anim>
                                    <p:animEffect transition="in" filter="fade">
                                      <p:cBhvr>
                                        <p:cTn id="3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ĩ.jpg"/>
          <p:cNvPicPr>
            <a:picLocks noChangeAspect="1"/>
          </p:cNvPicPr>
          <p:nvPr/>
        </p:nvPicPr>
        <p:blipFill>
          <a:blip r:embed="rId2"/>
          <a:stretch>
            <a:fillRect/>
          </a:stretch>
        </p:blipFill>
        <p:spPr>
          <a:xfrm>
            <a:off x="381000" y="1295400"/>
            <a:ext cx="5105400" cy="4953000"/>
          </a:xfrm>
          <a:prstGeom prst="rect">
            <a:avLst/>
          </a:prstGeom>
        </p:spPr>
      </p:pic>
      <p:sp>
        <p:nvSpPr>
          <p:cNvPr id="5" name="Rectangle 4"/>
          <p:cNvSpPr/>
          <p:nvPr/>
        </p:nvSpPr>
        <p:spPr>
          <a:xfrm>
            <a:off x="5791200" y="1752600"/>
            <a:ext cx="2856231" cy="369332"/>
          </a:xfrm>
          <a:prstGeom prst="rect">
            <a:avLst/>
          </a:prstGeom>
        </p:spPr>
        <p:txBody>
          <a:bodyPr wrap="none">
            <a:spAutoFit/>
          </a:bodyPr>
          <a:lstStyle/>
          <a:p>
            <a:r>
              <a:rPr lang="en-US" b="1" i="1" dirty="0"/>
              <a:t>Goldstone Observatory, </a:t>
            </a:r>
            <a:r>
              <a:rPr lang="en-US" b="1" i="1" dirty="0" err="1"/>
              <a:t>Mỹ</a:t>
            </a:r>
            <a:r>
              <a:rPr lang="en-US" b="1" i="1" dirty="0"/>
              <a:t>.</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úc.jpg"/>
          <p:cNvPicPr>
            <a:picLocks noChangeAspect="1"/>
          </p:cNvPicPr>
          <p:nvPr/>
        </p:nvPicPr>
        <p:blipFill>
          <a:blip r:embed="rId2"/>
          <a:stretch>
            <a:fillRect/>
          </a:stretch>
        </p:blipFill>
        <p:spPr>
          <a:xfrm>
            <a:off x="381000" y="304800"/>
            <a:ext cx="5715000" cy="5486400"/>
          </a:xfrm>
          <a:prstGeom prst="rect">
            <a:avLst/>
          </a:prstGeom>
        </p:spPr>
      </p:pic>
      <p:sp>
        <p:nvSpPr>
          <p:cNvPr id="5" name="Rectangle 4"/>
          <p:cNvSpPr/>
          <p:nvPr/>
        </p:nvSpPr>
        <p:spPr>
          <a:xfrm>
            <a:off x="6705600" y="1905000"/>
            <a:ext cx="1415772" cy="369332"/>
          </a:xfrm>
          <a:prstGeom prst="rect">
            <a:avLst/>
          </a:prstGeom>
        </p:spPr>
        <p:txBody>
          <a:bodyPr wrap="none">
            <a:spAutoFit/>
          </a:bodyPr>
          <a:lstStyle/>
          <a:p>
            <a:r>
              <a:rPr lang="en-US" dirty="0" smtClean="0">
                <a:latin typeface="Times New Roman" pitchFamily="18" charset="0"/>
                <a:cs typeface="Times New Roman" pitchFamily="18" charset="0"/>
              </a:rPr>
              <a:t>Canberra, </a:t>
            </a:r>
            <a:r>
              <a:rPr lang="en-US" dirty="0" err="1" smtClean="0">
                <a:latin typeface="Times New Roman" pitchFamily="18" charset="0"/>
                <a:cs typeface="Times New Roman" pitchFamily="18" charset="0"/>
              </a:rPr>
              <a:t>Úc</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80">
                                          <p:stCondLst>
                                            <p:cond delay="0"/>
                                          </p:stCondLst>
                                        </p:cTn>
                                        <p:tgtEl>
                                          <p:spTgt spid="5">
                                            <p:txEl>
                                              <p:pRg st="0" end="0"/>
                                            </p:txEl>
                                          </p:spTgt>
                                        </p:tgtEl>
                                      </p:cBhvr>
                                    </p:animEffect>
                                    <p:anim calcmode="lin" valueType="num">
                                      <p:cBhvr>
                                        <p:cTn id="13"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xEl>
                                              <p:pRg st="0" end="0"/>
                                            </p:txEl>
                                          </p:spTgt>
                                        </p:tgtEl>
                                      </p:cBhvr>
                                      <p:to x="100000" y="60000"/>
                                    </p:animScale>
                                    <p:animScale>
                                      <p:cBhvr>
                                        <p:cTn id="19" dur="166" decel="50000">
                                          <p:stCondLst>
                                            <p:cond delay="676"/>
                                          </p:stCondLst>
                                        </p:cTn>
                                        <p:tgtEl>
                                          <p:spTgt spid="5">
                                            <p:txEl>
                                              <p:pRg st="0" end="0"/>
                                            </p:txEl>
                                          </p:spTgt>
                                        </p:tgtEl>
                                      </p:cBhvr>
                                      <p:to x="100000" y="100000"/>
                                    </p:animScale>
                                    <p:animScale>
                                      <p:cBhvr>
                                        <p:cTn id="20" dur="26">
                                          <p:stCondLst>
                                            <p:cond delay="1312"/>
                                          </p:stCondLst>
                                        </p:cTn>
                                        <p:tgtEl>
                                          <p:spTgt spid="5">
                                            <p:txEl>
                                              <p:pRg st="0" end="0"/>
                                            </p:txEl>
                                          </p:spTgt>
                                        </p:tgtEl>
                                      </p:cBhvr>
                                      <p:to x="100000" y="80000"/>
                                    </p:animScale>
                                    <p:animScale>
                                      <p:cBhvr>
                                        <p:cTn id="21" dur="166" decel="50000">
                                          <p:stCondLst>
                                            <p:cond delay="1338"/>
                                          </p:stCondLst>
                                        </p:cTn>
                                        <p:tgtEl>
                                          <p:spTgt spid="5">
                                            <p:txEl>
                                              <p:pRg st="0" end="0"/>
                                            </p:txEl>
                                          </p:spTgt>
                                        </p:tgtEl>
                                      </p:cBhvr>
                                      <p:to x="100000" y="100000"/>
                                    </p:animScale>
                                    <p:animScale>
                                      <p:cBhvr>
                                        <p:cTn id="22" dur="26">
                                          <p:stCondLst>
                                            <p:cond delay="1642"/>
                                          </p:stCondLst>
                                        </p:cTn>
                                        <p:tgtEl>
                                          <p:spTgt spid="5">
                                            <p:txEl>
                                              <p:pRg st="0" end="0"/>
                                            </p:txEl>
                                          </p:spTgt>
                                        </p:tgtEl>
                                      </p:cBhvr>
                                      <p:to x="100000" y="90000"/>
                                    </p:animScale>
                                    <p:animScale>
                                      <p:cBhvr>
                                        <p:cTn id="23" dur="166" decel="50000">
                                          <p:stCondLst>
                                            <p:cond delay="1668"/>
                                          </p:stCondLst>
                                        </p:cTn>
                                        <p:tgtEl>
                                          <p:spTgt spid="5">
                                            <p:txEl>
                                              <p:pRg st="0" end="0"/>
                                            </p:txEl>
                                          </p:spTgt>
                                        </p:tgtEl>
                                      </p:cBhvr>
                                      <p:to x="100000" y="100000"/>
                                    </p:animScale>
                                    <p:animScale>
                                      <p:cBhvr>
                                        <p:cTn id="24" dur="26">
                                          <p:stCondLst>
                                            <p:cond delay="1808"/>
                                          </p:stCondLst>
                                        </p:cTn>
                                        <p:tgtEl>
                                          <p:spTgt spid="5">
                                            <p:txEl>
                                              <p:pRg st="0" end="0"/>
                                            </p:txEl>
                                          </p:spTgt>
                                        </p:tgtEl>
                                      </p:cBhvr>
                                      <p:to x="100000" y="95000"/>
                                    </p:animScale>
                                    <p:animScale>
                                      <p:cBhvr>
                                        <p:cTn id="25"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bn.jpg"/>
          <p:cNvPicPr>
            <a:picLocks noChangeAspect="1"/>
          </p:cNvPicPr>
          <p:nvPr/>
        </p:nvPicPr>
        <p:blipFill>
          <a:blip r:embed="rId2"/>
          <a:stretch>
            <a:fillRect/>
          </a:stretch>
        </p:blipFill>
        <p:spPr>
          <a:xfrm>
            <a:off x="533400" y="1295400"/>
            <a:ext cx="5257800" cy="4724400"/>
          </a:xfrm>
          <a:prstGeom prst="rect">
            <a:avLst/>
          </a:prstGeom>
        </p:spPr>
      </p:pic>
      <p:sp>
        <p:nvSpPr>
          <p:cNvPr id="5" name="Rectangle 4"/>
          <p:cNvSpPr/>
          <p:nvPr/>
        </p:nvSpPr>
        <p:spPr>
          <a:xfrm>
            <a:off x="6248400" y="2514600"/>
            <a:ext cx="2264402" cy="369332"/>
          </a:xfrm>
          <a:prstGeom prst="rect">
            <a:avLst/>
          </a:prstGeom>
        </p:spPr>
        <p:txBody>
          <a:bodyPr wrap="none">
            <a:spAutoFit/>
          </a:bodyPr>
          <a:lstStyle/>
          <a:p>
            <a:r>
              <a:rPr lang="en-US" dirty="0" smtClean="0">
                <a:latin typeface="Times New Roman" pitchFamily="18" charset="0"/>
                <a:cs typeface="Times New Roman" pitchFamily="18" charset="0"/>
              </a:rPr>
              <a:t>Madrid, </a:t>
            </a:r>
            <a:r>
              <a:rPr lang="en-US" dirty="0" err="1" smtClean="0">
                <a:latin typeface="Times New Roman" pitchFamily="18" charset="0"/>
                <a:cs typeface="Times New Roman" pitchFamily="18" charset="0"/>
              </a:rPr>
              <a:t>Tây</a:t>
            </a:r>
            <a:r>
              <a:rPr lang="en-US" dirty="0" smtClean="0">
                <a:latin typeface="Times New Roman" pitchFamily="18" charset="0"/>
                <a:cs typeface="Times New Roman" pitchFamily="18" charset="0"/>
              </a:rPr>
              <a:t> Ban </a:t>
            </a:r>
            <a:r>
              <a:rPr lang="en-US" dirty="0" err="1" smtClean="0">
                <a:latin typeface="Times New Roman" pitchFamily="18" charset="0"/>
                <a:cs typeface="Times New Roman" pitchFamily="18" charset="0"/>
              </a:rPr>
              <a:t>Nha</a:t>
            </a:r>
            <a:r>
              <a:rPr lang="en-US" dirty="0" smtClean="0">
                <a:latin typeface="Times New Roman" pitchFamily="18" charset="0"/>
                <a:cs typeface="Times New Roman" pitchFamily="18" charset="0"/>
              </a:rPr>
              <a:t>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circle(in)">
                                      <p:cBhvr>
                                        <p:cTn id="14"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0200" y="533400"/>
            <a:ext cx="5785943" cy="923330"/>
          </a:xfrm>
          <a:prstGeom prst="rect">
            <a:avLst/>
          </a:prstGeom>
          <a:noFill/>
        </p:spPr>
        <p:txBody>
          <a:bodyPr wrap="none" lIns="91440" tIns="45720" rIns="91440" bIns="45720">
            <a:spAutoFit/>
          </a:bodyPr>
          <a:lstStyle/>
          <a:p>
            <a:pPr algn="ct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Ứng</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dụng</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thực</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tiễn</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5" name="Rectangle 4"/>
          <p:cNvSpPr/>
          <p:nvPr/>
        </p:nvSpPr>
        <p:spPr>
          <a:xfrm>
            <a:off x="990600" y="1997839"/>
            <a:ext cx="7848600" cy="3108543"/>
          </a:xfrm>
          <a:prstGeom prst="rect">
            <a:avLst/>
          </a:prstGeom>
        </p:spPr>
        <p:txBody>
          <a:bodyPr wrap="square">
            <a:spAutoFit/>
          </a:bodyPr>
          <a:lstStyle/>
          <a:p>
            <a:pPr fontAlgn="base"/>
            <a:r>
              <a:rPr lang="vi-VN" sz="2800" dirty="0"/>
              <a:t>Những bộ ăngten lớn của DSN là kết nối không thể thiếu với các nhà thám hiểm vũ trụ hay với những con tàu không người lái ngoài kia. Nó cung cấp một kết nối tối quan trọng với tàu vũ trụ và cung cấp cho chúng ta những hình ảnh, những thông tin khoa học về chính Trái Đất hay những hành tinh khác, thậm chí cả chính vũ trụ</a:t>
            </a:r>
            <a:r>
              <a:rPr lang="vi-VN" sz="2800" dirty="0" smtClean="0"/>
              <a:t>.</a:t>
            </a:r>
            <a:endParaRPr lang="vi-VN" sz="28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wipe(down)">
                                      <p:cBhvr>
                                        <p:cTn id="15" dur="580">
                                          <p:stCondLst>
                                            <p:cond delay="0"/>
                                          </p:stCondLst>
                                        </p:cTn>
                                        <p:tgtEl>
                                          <p:spTgt spid="5">
                                            <p:txEl>
                                              <p:pRg st="0" end="0"/>
                                            </p:txEl>
                                          </p:spTgt>
                                        </p:tgtEl>
                                      </p:cBhvr>
                                    </p:animEffect>
                                    <p:anim calcmode="lin" valueType="num">
                                      <p:cBhvr>
                                        <p:cTn id="16"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5">
                                            <p:txEl>
                                              <p:pRg st="0" end="0"/>
                                            </p:txEl>
                                          </p:spTgt>
                                        </p:tgtEl>
                                      </p:cBhvr>
                                      <p:to x="100000" y="60000"/>
                                    </p:animScale>
                                    <p:animScale>
                                      <p:cBhvr>
                                        <p:cTn id="22" dur="166" decel="50000">
                                          <p:stCondLst>
                                            <p:cond delay="676"/>
                                          </p:stCondLst>
                                        </p:cTn>
                                        <p:tgtEl>
                                          <p:spTgt spid="5">
                                            <p:txEl>
                                              <p:pRg st="0" end="0"/>
                                            </p:txEl>
                                          </p:spTgt>
                                        </p:tgtEl>
                                      </p:cBhvr>
                                      <p:to x="100000" y="100000"/>
                                    </p:animScale>
                                    <p:animScale>
                                      <p:cBhvr>
                                        <p:cTn id="23" dur="26">
                                          <p:stCondLst>
                                            <p:cond delay="1312"/>
                                          </p:stCondLst>
                                        </p:cTn>
                                        <p:tgtEl>
                                          <p:spTgt spid="5">
                                            <p:txEl>
                                              <p:pRg st="0" end="0"/>
                                            </p:txEl>
                                          </p:spTgt>
                                        </p:tgtEl>
                                      </p:cBhvr>
                                      <p:to x="100000" y="80000"/>
                                    </p:animScale>
                                    <p:animScale>
                                      <p:cBhvr>
                                        <p:cTn id="24" dur="166" decel="50000">
                                          <p:stCondLst>
                                            <p:cond delay="1338"/>
                                          </p:stCondLst>
                                        </p:cTn>
                                        <p:tgtEl>
                                          <p:spTgt spid="5">
                                            <p:txEl>
                                              <p:pRg st="0" end="0"/>
                                            </p:txEl>
                                          </p:spTgt>
                                        </p:tgtEl>
                                      </p:cBhvr>
                                      <p:to x="100000" y="100000"/>
                                    </p:animScale>
                                    <p:animScale>
                                      <p:cBhvr>
                                        <p:cTn id="25" dur="26">
                                          <p:stCondLst>
                                            <p:cond delay="1642"/>
                                          </p:stCondLst>
                                        </p:cTn>
                                        <p:tgtEl>
                                          <p:spTgt spid="5">
                                            <p:txEl>
                                              <p:pRg st="0" end="0"/>
                                            </p:txEl>
                                          </p:spTgt>
                                        </p:tgtEl>
                                      </p:cBhvr>
                                      <p:to x="100000" y="90000"/>
                                    </p:animScale>
                                    <p:animScale>
                                      <p:cBhvr>
                                        <p:cTn id="26" dur="166" decel="50000">
                                          <p:stCondLst>
                                            <p:cond delay="1668"/>
                                          </p:stCondLst>
                                        </p:cTn>
                                        <p:tgtEl>
                                          <p:spTgt spid="5">
                                            <p:txEl>
                                              <p:pRg st="0" end="0"/>
                                            </p:txEl>
                                          </p:spTgt>
                                        </p:tgtEl>
                                      </p:cBhvr>
                                      <p:to x="100000" y="100000"/>
                                    </p:animScale>
                                    <p:animScale>
                                      <p:cBhvr>
                                        <p:cTn id="27" dur="26">
                                          <p:stCondLst>
                                            <p:cond delay="1808"/>
                                          </p:stCondLst>
                                        </p:cTn>
                                        <p:tgtEl>
                                          <p:spTgt spid="5">
                                            <p:txEl>
                                              <p:pRg st="0" end="0"/>
                                            </p:txEl>
                                          </p:spTgt>
                                        </p:tgtEl>
                                      </p:cBhvr>
                                      <p:to x="100000" y="95000"/>
                                    </p:animScale>
                                    <p:animScale>
                                      <p:cBhvr>
                                        <p:cTn id="28"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u vu tru tien than.gif"/>
          <p:cNvPicPr>
            <a:picLocks noChangeAspect="1"/>
          </p:cNvPicPr>
          <p:nvPr/>
        </p:nvPicPr>
        <p:blipFill>
          <a:blip r:embed="rId2"/>
          <a:stretch>
            <a:fillRect/>
          </a:stretch>
        </p:blipFill>
        <p:spPr>
          <a:xfrm>
            <a:off x="685800" y="1219200"/>
            <a:ext cx="3733800" cy="2133600"/>
          </a:xfrm>
          <a:prstGeom prst="rect">
            <a:avLst/>
          </a:prstGeom>
        </p:spPr>
      </p:pic>
      <p:sp>
        <p:nvSpPr>
          <p:cNvPr id="5" name="TextBox 4"/>
          <p:cNvSpPr txBox="1"/>
          <p:nvPr/>
        </p:nvSpPr>
        <p:spPr>
          <a:xfrm>
            <a:off x="5410200" y="2057400"/>
            <a:ext cx="3358227" cy="1200329"/>
          </a:xfrm>
          <a:prstGeom prst="rect">
            <a:avLst/>
          </a:prstGeom>
          <a:noFill/>
        </p:spPr>
        <p:txBody>
          <a:bodyPr wrap="none" rtlCol="0">
            <a:spAutoFit/>
          </a:bodyPr>
          <a:lstStyle/>
          <a:p>
            <a:r>
              <a:rPr lang="en-US" dirty="0" err="1" smtClean="0"/>
              <a:t>Tàu</a:t>
            </a:r>
            <a:r>
              <a:rPr lang="en-US" dirty="0" smtClean="0"/>
              <a:t> </a:t>
            </a:r>
            <a:r>
              <a:rPr lang="en-US" dirty="0" err="1" smtClean="0"/>
              <a:t>vũ</a:t>
            </a:r>
            <a:r>
              <a:rPr lang="en-US" dirty="0" smtClean="0"/>
              <a:t> </a:t>
            </a:r>
            <a:r>
              <a:rPr lang="en-US" dirty="0" err="1" smtClean="0"/>
              <a:t>trụ</a:t>
            </a:r>
            <a:r>
              <a:rPr lang="en-US" dirty="0" smtClean="0"/>
              <a:t> voyager 1 </a:t>
            </a:r>
            <a:r>
              <a:rPr lang="en-US" dirty="0" err="1" smtClean="0"/>
              <a:t>và</a:t>
            </a:r>
            <a:r>
              <a:rPr lang="en-US" dirty="0" smtClean="0"/>
              <a:t> voyager 2 </a:t>
            </a:r>
          </a:p>
          <a:p>
            <a:r>
              <a:rPr lang="en-US" dirty="0" smtClean="0"/>
              <a:t> </a:t>
            </a:r>
            <a:r>
              <a:rPr lang="en-US" dirty="0" err="1" smtClean="0"/>
              <a:t>tiền</a:t>
            </a:r>
            <a:r>
              <a:rPr lang="en-US" dirty="0" smtClean="0"/>
              <a:t> </a:t>
            </a:r>
            <a:r>
              <a:rPr lang="en-US" dirty="0" err="1" smtClean="0"/>
              <a:t>thân</a:t>
            </a:r>
            <a:r>
              <a:rPr lang="en-US" dirty="0" smtClean="0"/>
              <a:t> </a:t>
            </a:r>
          </a:p>
          <a:p>
            <a:r>
              <a:rPr lang="en-US" dirty="0" err="1" smtClean="0"/>
              <a:t>đầu</a:t>
            </a:r>
            <a:r>
              <a:rPr lang="en-US" dirty="0" smtClean="0"/>
              <a:t> </a:t>
            </a:r>
            <a:r>
              <a:rPr lang="en-US" dirty="0" err="1" smtClean="0"/>
              <a:t>tiên</a:t>
            </a:r>
            <a:r>
              <a:rPr lang="en-US" dirty="0" smtClean="0"/>
              <a:t> </a:t>
            </a:r>
            <a:r>
              <a:rPr lang="en-US" dirty="0" err="1" smtClean="0"/>
              <a:t>của</a:t>
            </a:r>
            <a:r>
              <a:rPr lang="en-US" dirty="0" smtClean="0"/>
              <a:t> </a:t>
            </a:r>
            <a:r>
              <a:rPr lang="en-US" dirty="0" err="1" smtClean="0"/>
              <a:t>việc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sóng</a:t>
            </a:r>
            <a:r>
              <a:rPr lang="en-US" dirty="0" smtClean="0"/>
              <a:t> </a:t>
            </a:r>
          </a:p>
          <a:p>
            <a:r>
              <a:rPr lang="en-US" dirty="0" err="1" smtClean="0"/>
              <a:t>điện</a:t>
            </a:r>
            <a:r>
              <a:rPr lang="en-US" dirty="0" smtClean="0"/>
              <a:t> </a:t>
            </a:r>
            <a:r>
              <a:rPr lang="en-US" dirty="0" err="1" smtClean="0"/>
              <a:t>từ</a:t>
            </a:r>
            <a:r>
              <a:rPr lang="en-US" dirty="0" smtClean="0"/>
              <a:t> </a:t>
            </a:r>
            <a:r>
              <a:rPr lang="en-US" dirty="0" err="1" smtClean="0"/>
              <a:t>của</a:t>
            </a:r>
            <a:r>
              <a:rPr lang="en-US" dirty="0" smtClean="0"/>
              <a:t> NASA</a:t>
            </a:r>
          </a:p>
        </p:txBody>
      </p:sp>
      <p:pic>
        <p:nvPicPr>
          <p:cNvPr id="6" name="Picture 5" descr="tau 2.jpg"/>
          <p:cNvPicPr>
            <a:picLocks noChangeAspect="1"/>
          </p:cNvPicPr>
          <p:nvPr/>
        </p:nvPicPr>
        <p:blipFill>
          <a:blip r:embed="rId3"/>
          <a:stretch>
            <a:fillRect/>
          </a:stretch>
        </p:blipFill>
        <p:spPr>
          <a:xfrm>
            <a:off x="685800" y="3429000"/>
            <a:ext cx="4419600" cy="2409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arn(inVertical)">
                                      <p:cBhvr>
                                        <p:cTn id="17" dur="500"/>
                                        <p:tgtEl>
                                          <p:spTgt spid="5">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barn(inVertical)">
                                      <p:cBhvr>
                                        <p:cTn id="20" dur="500"/>
                                        <p:tgtEl>
                                          <p:spTgt spid="5">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barn(inVertical)">
                                      <p:cBhvr>
                                        <p:cTn id="23" dur="500"/>
                                        <p:tgtEl>
                                          <p:spTgt spid="5">
                                            <p:txEl>
                                              <p:pRg st="2" end="2"/>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barn(inVertical)">
                                      <p:cBhvr>
                                        <p:cTn id="2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09600"/>
            <a:ext cx="4572000" cy="3764280"/>
          </a:xfrm>
          <a:prstGeom prst="rect">
            <a:avLst/>
          </a:prstGeom>
        </p:spPr>
      </p:pic>
      <p:sp>
        <p:nvSpPr>
          <p:cNvPr id="5" name="TextBox 4"/>
          <p:cNvSpPr txBox="1"/>
          <p:nvPr/>
        </p:nvSpPr>
        <p:spPr>
          <a:xfrm>
            <a:off x="1600200" y="4648200"/>
            <a:ext cx="3581400" cy="369332"/>
          </a:xfrm>
          <a:prstGeom prst="rect">
            <a:avLst/>
          </a:prstGeom>
          <a:noFill/>
        </p:spPr>
        <p:txBody>
          <a:bodyPr wrap="square" rtlCol="0">
            <a:spAutoFit/>
          </a:bodyPr>
          <a:lstStyle/>
          <a:p>
            <a:r>
              <a:rPr lang="en-US" dirty="0" err="1" smtClean="0"/>
              <a:t>Kính</a:t>
            </a:r>
            <a:r>
              <a:rPr lang="en-US" dirty="0" smtClean="0"/>
              <a:t> </a:t>
            </a:r>
            <a:r>
              <a:rPr lang="en-US" dirty="0" err="1" smtClean="0"/>
              <a:t>viễn</a:t>
            </a:r>
            <a:r>
              <a:rPr lang="en-US" dirty="0" smtClean="0"/>
              <a:t> </a:t>
            </a:r>
            <a:r>
              <a:rPr lang="en-US" dirty="0" err="1" smtClean="0"/>
              <a:t>vọng</a:t>
            </a:r>
            <a:r>
              <a:rPr lang="en-US" dirty="0" smtClean="0"/>
              <a:t> </a:t>
            </a:r>
            <a:r>
              <a:rPr lang="en-US" dirty="0" err="1" smtClean="0"/>
              <a:t>tia</a:t>
            </a:r>
            <a:r>
              <a:rPr lang="en-US" dirty="0" smtClean="0"/>
              <a:t> gamma(GLAST)</a:t>
            </a:r>
            <a:endParaRPr lang="en-US" dirty="0"/>
          </a:p>
        </p:txBody>
      </p:sp>
    </p:spTree>
    <p:extLst>
      <p:ext uri="{BB962C8B-B14F-4D97-AF65-F5344CB8AC3E}">
        <p14:creationId xmlns:p14="http://schemas.microsoft.com/office/powerpoint/2010/main" val="2732779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át.jpg"/>
          <p:cNvPicPr>
            <a:picLocks noChangeAspect="1"/>
          </p:cNvPicPr>
          <p:nvPr/>
        </p:nvPicPr>
        <p:blipFill>
          <a:blip r:embed="rId2"/>
          <a:stretch>
            <a:fillRect/>
          </a:stretch>
        </p:blipFill>
        <p:spPr>
          <a:xfrm>
            <a:off x="0" y="838200"/>
            <a:ext cx="4267200" cy="4267200"/>
          </a:xfrm>
          <a:prstGeom prst="rect">
            <a:avLst/>
          </a:prstGeom>
        </p:spPr>
      </p:pic>
      <p:pic>
        <p:nvPicPr>
          <p:cNvPr id="5" name="Picture 4" descr="sao cmnc.jpg"/>
          <p:cNvPicPr>
            <a:picLocks noChangeAspect="1"/>
          </p:cNvPicPr>
          <p:nvPr/>
        </p:nvPicPr>
        <p:blipFill>
          <a:blip r:embed="rId3"/>
          <a:stretch>
            <a:fillRect/>
          </a:stretch>
        </p:blipFill>
        <p:spPr>
          <a:xfrm>
            <a:off x="4419600" y="762000"/>
            <a:ext cx="4419600" cy="3505200"/>
          </a:xfrm>
          <a:prstGeom prst="rect">
            <a:avLst/>
          </a:prstGeom>
        </p:spPr>
      </p:pic>
      <p:sp>
        <p:nvSpPr>
          <p:cNvPr id="2" name="TextBox 1"/>
          <p:cNvSpPr txBox="1"/>
          <p:nvPr/>
        </p:nvSpPr>
        <p:spPr>
          <a:xfrm>
            <a:off x="6096000" y="4419600"/>
            <a:ext cx="1447800" cy="461665"/>
          </a:xfrm>
          <a:prstGeom prst="rect">
            <a:avLst/>
          </a:prstGeom>
          <a:noFill/>
        </p:spPr>
        <p:txBody>
          <a:bodyPr wrap="square" rtlCol="0">
            <a:spAutoFit/>
          </a:bodyPr>
          <a:lstStyle/>
          <a:p>
            <a:r>
              <a:rPr lang="en-US" sz="2400" dirty="0" smtClean="0">
                <a:solidFill>
                  <a:srgbClr val="FF0000"/>
                </a:solidFill>
              </a:rPr>
              <a:t>Sao </a:t>
            </a:r>
            <a:r>
              <a:rPr lang="en-US" sz="2400" dirty="0" err="1" smtClean="0">
                <a:solidFill>
                  <a:srgbClr val="FF0000"/>
                </a:solidFill>
              </a:rPr>
              <a:t>chổi</a:t>
            </a:r>
            <a:endParaRPr lang="en-US" sz="2400" dirty="0">
              <a:solidFill>
                <a:srgbClr val="FF0000"/>
              </a:solidFill>
            </a:endParaRPr>
          </a:p>
        </p:txBody>
      </p:sp>
      <p:sp>
        <p:nvSpPr>
          <p:cNvPr id="3" name="TextBox 2"/>
          <p:cNvSpPr txBox="1"/>
          <p:nvPr/>
        </p:nvSpPr>
        <p:spPr>
          <a:xfrm>
            <a:off x="1371600" y="5181600"/>
            <a:ext cx="1648913" cy="461665"/>
          </a:xfrm>
          <a:prstGeom prst="rect">
            <a:avLst/>
          </a:prstGeom>
          <a:noFill/>
        </p:spPr>
        <p:txBody>
          <a:bodyPr wrap="none" rtlCol="0">
            <a:spAutoFit/>
          </a:bodyPr>
          <a:lstStyle/>
          <a:p>
            <a:r>
              <a:rPr lang="en-US" sz="2400" dirty="0" err="1" smtClean="0">
                <a:solidFill>
                  <a:srgbClr val="FF0000"/>
                </a:solidFill>
              </a:rPr>
              <a:t>Dải</a:t>
            </a:r>
            <a:r>
              <a:rPr lang="en-US" sz="2400" dirty="0" smtClean="0">
                <a:solidFill>
                  <a:srgbClr val="FF0000"/>
                </a:solidFill>
              </a:rPr>
              <a:t> </a:t>
            </a:r>
            <a:r>
              <a:rPr lang="en-US" sz="2400" dirty="0" err="1" smtClean="0">
                <a:solidFill>
                  <a:srgbClr val="FF0000"/>
                </a:solidFill>
              </a:rPr>
              <a:t>ngân</a:t>
            </a:r>
            <a:r>
              <a:rPr lang="en-US" sz="2400" dirty="0" smtClean="0">
                <a:solidFill>
                  <a:srgbClr val="FF0000"/>
                </a:solidFill>
              </a:rPr>
              <a:t> </a:t>
            </a:r>
            <a:r>
              <a:rPr lang="en-US" sz="2400" dirty="0" err="1" smtClean="0">
                <a:solidFill>
                  <a:srgbClr val="FF0000"/>
                </a:solidFill>
              </a:rPr>
              <a:t>hà</a:t>
            </a:r>
            <a:endParaRPr lang="en-US" sz="2400"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234.jpg"/>
          <p:cNvPicPr>
            <a:picLocks noChangeAspect="1"/>
          </p:cNvPicPr>
          <p:nvPr/>
        </p:nvPicPr>
        <p:blipFill>
          <a:blip r:embed="rId2"/>
          <a:stretch>
            <a:fillRect/>
          </a:stretch>
        </p:blipFill>
        <p:spPr>
          <a:xfrm>
            <a:off x="304800" y="609600"/>
            <a:ext cx="4343400" cy="4704725"/>
          </a:xfrm>
          <a:prstGeom prst="rect">
            <a:avLst/>
          </a:prstGeom>
        </p:spPr>
      </p:pic>
      <p:pic>
        <p:nvPicPr>
          <p:cNvPr id="5" name="Picture 4" descr="12345.jpg"/>
          <p:cNvPicPr>
            <a:picLocks noChangeAspect="1"/>
          </p:cNvPicPr>
          <p:nvPr/>
        </p:nvPicPr>
        <p:blipFill>
          <a:blip r:embed="rId3"/>
          <a:stretch>
            <a:fillRect/>
          </a:stretch>
        </p:blipFill>
        <p:spPr>
          <a:xfrm>
            <a:off x="5105400" y="609600"/>
            <a:ext cx="3733800" cy="4419600"/>
          </a:xfrm>
          <a:prstGeom prst="rect">
            <a:avLst/>
          </a:prstGeom>
        </p:spPr>
      </p:pic>
      <p:sp>
        <p:nvSpPr>
          <p:cNvPr id="2" name="TextBox 1"/>
          <p:cNvSpPr txBox="1"/>
          <p:nvPr/>
        </p:nvSpPr>
        <p:spPr>
          <a:xfrm>
            <a:off x="1295400" y="5562600"/>
            <a:ext cx="6705600" cy="707886"/>
          </a:xfrm>
          <a:prstGeom prst="rect">
            <a:avLst/>
          </a:prstGeom>
          <a:noFill/>
        </p:spPr>
        <p:txBody>
          <a:bodyPr wrap="square" rtlCol="0">
            <a:spAutoFit/>
          </a:bodyPr>
          <a:lstStyle/>
          <a:p>
            <a:pPr algn="ctr"/>
            <a:r>
              <a:rPr lang="en-US" sz="2000" dirty="0" err="1" smtClean="0"/>
              <a:t>Đây</a:t>
            </a:r>
            <a:r>
              <a:rPr lang="en-US" sz="2000" dirty="0" smtClean="0"/>
              <a:t> </a:t>
            </a:r>
            <a:r>
              <a:rPr lang="en-US" sz="2000" dirty="0" err="1" smtClean="0"/>
              <a:t>là</a:t>
            </a:r>
            <a:r>
              <a:rPr lang="en-US" sz="2000" dirty="0" smtClean="0"/>
              <a:t> </a:t>
            </a:r>
            <a:r>
              <a:rPr lang="en-US" sz="2000" dirty="0" err="1" smtClean="0"/>
              <a:t>những</a:t>
            </a:r>
            <a:r>
              <a:rPr lang="en-US" sz="2000" dirty="0" smtClean="0"/>
              <a:t> </a:t>
            </a:r>
            <a:r>
              <a:rPr lang="en-US" sz="2000" dirty="0" err="1" smtClean="0"/>
              <a:t>khoảng</a:t>
            </a:r>
            <a:r>
              <a:rPr lang="en-US" sz="2000" dirty="0" smtClean="0"/>
              <a:t> </a:t>
            </a:r>
            <a:r>
              <a:rPr lang="en-US" sz="2000" dirty="0" err="1" smtClean="0"/>
              <a:t>khắc</a:t>
            </a:r>
            <a:r>
              <a:rPr lang="en-US" sz="2000" dirty="0" smtClean="0"/>
              <a:t> </a:t>
            </a:r>
            <a:r>
              <a:rPr lang="en-US" sz="2000" dirty="0" err="1" smtClean="0"/>
              <a:t>thú</a:t>
            </a:r>
            <a:r>
              <a:rPr lang="en-US" sz="2000" dirty="0" smtClean="0"/>
              <a:t> </a:t>
            </a:r>
            <a:r>
              <a:rPr lang="en-US" sz="2000" dirty="0" err="1" smtClean="0"/>
              <a:t>vị</a:t>
            </a:r>
            <a:r>
              <a:rPr lang="en-US" sz="2000" dirty="0" smtClean="0"/>
              <a:t> </a:t>
            </a:r>
            <a:r>
              <a:rPr lang="en-US" sz="2000" dirty="0" err="1" smtClean="0"/>
              <a:t>được</a:t>
            </a:r>
            <a:r>
              <a:rPr lang="en-US" sz="2000" dirty="0" smtClean="0"/>
              <a:t> </a:t>
            </a:r>
            <a:r>
              <a:rPr lang="en-US" sz="2000" dirty="0" err="1" smtClean="0"/>
              <a:t>chụp</a:t>
            </a:r>
            <a:r>
              <a:rPr lang="en-US" sz="2000" dirty="0" smtClean="0"/>
              <a:t> </a:t>
            </a:r>
            <a:r>
              <a:rPr lang="en-US" sz="2000" dirty="0" err="1" smtClean="0"/>
              <a:t>lại</a:t>
            </a:r>
            <a:r>
              <a:rPr lang="en-US" sz="2000" dirty="0" smtClean="0"/>
              <a:t> </a:t>
            </a:r>
            <a:r>
              <a:rPr lang="en-US" sz="2000" dirty="0" err="1" smtClean="0"/>
              <a:t>bởi</a:t>
            </a:r>
            <a:r>
              <a:rPr lang="en-US" sz="2000" dirty="0" smtClean="0"/>
              <a:t> </a:t>
            </a:r>
            <a:r>
              <a:rPr lang="en-US" sz="2000" dirty="0" err="1" smtClean="0"/>
              <a:t>những</a:t>
            </a:r>
            <a:r>
              <a:rPr lang="en-US" sz="2000" dirty="0" smtClean="0"/>
              <a:t> con </a:t>
            </a:r>
            <a:r>
              <a:rPr lang="en-US" sz="2000" dirty="0" err="1" smtClean="0"/>
              <a:t>tàu</a:t>
            </a:r>
            <a:r>
              <a:rPr lang="en-US" sz="2000" dirty="0" smtClean="0"/>
              <a:t> </a:t>
            </a:r>
            <a:r>
              <a:rPr lang="en-US" sz="2000" dirty="0" err="1" smtClean="0"/>
              <a:t>vũ</a:t>
            </a:r>
            <a:r>
              <a:rPr lang="en-US" sz="2000" dirty="0" smtClean="0"/>
              <a:t> </a:t>
            </a:r>
            <a:r>
              <a:rPr lang="en-US" sz="2000" dirty="0" err="1" smtClean="0"/>
              <a:t>trụ</a:t>
            </a:r>
            <a:r>
              <a:rPr lang="en-US" sz="2000" dirty="0" smtClean="0"/>
              <a:t> </a:t>
            </a:r>
            <a:r>
              <a:rPr lang="en-US" sz="2000" dirty="0" err="1" smtClean="0"/>
              <a:t>không</a:t>
            </a:r>
            <a:r>
              <a:rPr lang="en-US" sz="2000" dirty="0" smtClean="0"/>
              <a:t> </a:t>
            </a:r>
            <a:r>
              <a:rPr lang="en-US" sz="2000" dirty="0" err="1" smtClean="0"/>
              <a:t>người</a:t>
            </a:r>
            <a:r>
              <a:rPr lang="en-US" sz="2000" dirty="0" smtClean="0"/>
              <a:t> </a:t>
            </a:r>
            <a:r>
              <a:rPr lang="en-US" sz="2000" dirty="0" err="1" smtClean="0"/>
              <a:t>lái</a:t>
            </a:r>
            <a:r>
              <a:rPr lang="en-US" sz="2000" dirty="0" smtClean="0"/>
              <a:t>.</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4"/>
          <p:cNvSpPr/>
          <p:nvPr/>
        </p:nvSpPr>
        <p:spPr>
          <a:xfrm>
            <a:off x="1439226" y="2667000"/>
            <a:ext cx="582634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THANKS FOR YOUR </a:t>
            </a:r>
          </a:p>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LISTENING</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5">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p:cTn id="18"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6200" y="0"/>
            <a:ext cx="9220200" cy="6858000"/>
          </a:xfrm>
          <a:prstGeom prst="rect">
            <a:avLst/>
          </a:prstGeom>
          <a:noFill/>
          <a:ln w="9525">
            <a:noFill/>
            <a:miter lim="800000"/>
            <a:headEnd/>
            <a:tailEnd/>
          </a:ln>
          <a:effectLst/>
        </p:spPr>
      </p:pic>
      <p:sp>
        <p:nvSpPr>
          <p:cNvPr id="7" name="TextBox 6"/>
          <p:cNvSpPr txBox="1"/>
          <p:nvPr/>
        </p:nvSpPr>
        <p:spPr>
          <a:xfrm>
            <a:off x="762000" y="5257800"/>
            <a:ext cx="184731" cy="1015663"/>
          </a:xfrm>
          <a:prstGeom prst="rect">
            <a:avLst/>
          </a:prstGeom>
          <a:noFill/>
        </p:spPr>
        <p:txBody>
          <a:bodyPr wrap="none" rtlCol="0">
            <a:spAutoFit/>
          </a:bodyPr>
          <a:lstStyle/>
          <a:p>
            <a:endParaRPr lang="en-US" sz="6000" dirty="0">
              <a:solidFill>
                <a:srgbClr val="FF0000"/>
              </a:solidFill>
            </a:endParaRPr>
          </a:p>
        </p:txBody>
      </p:sp>
      <p:sp>
        <p:nvSpPr>
          <p:cNvPr id="8" name="Rectangle 7"/>
          <p:cNvSpPr/>
          <p:nvPr/>
        </p:nvSpPr>
        <p:spPr>
          <a:xfrm>
            <a:off x="990600" y="4953000"/>
            <a:ext cx="678102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electromagnetic </a:t>
            </a: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waves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stretch>
            <a:fillRect/>
          </a:stretch>
        </p:blipFill>
        <p:spPr>
          <a:xfrm>
            <a:off x="0" y="0"/>
            <a:ext cx="9144000"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jpg"/>
          <p:cNvPicPr>
            <a:picLocks noChangeAspect="1"/>
          </p:cNvPicPr>
          <p:nvPr/>
        </p:nvPicPr>
        <p:blipFill>
          <a:blip r:embed="rId2"/>
          <a:stretch>
            <a:fillRect/>
          </a:stretch>
        </p:blipFill>
        <p:spPr>
          <a:xfrm>
            <a:off x="0" y="0"/>
            <a:ext cx="9144000" cy="68579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533400"/>
            <a:ext cx="3055645" cy="923330"/>
          </a:xfrm>
          <a:prstGeom prst="rect">
            <a:avLst/>
          </a:prstGeom>
          <a:noFill/>
        </p:spPr>
        <p:txBody>
          <a:bodyPr wrap="none" lIns="91440" tIns="45720" rIns="91440" bIns="45720">
            <a:spAutoFit/>
          </a:bodyPr>
          <a:lstStyle/>
          <a:p>
            <a:pPr algn="ct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Khái</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niệm</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6" name="TextBox 5"/>
          <p:cNvSpPr txBox="1"/>
          <p:nvPr/>
        </p:nvSpPr>
        <p:spPr>
          <a:xfrm>
            <a:off x="990600" y="1752600"/>
            <a:ext cx="7713394" cy="461665"/>
          </a:xfrm>
          <a:prstGeom prst="rect">
            <a:avLst/>
          </a:prstGeom>
          <a:noFill/>
        </p:spPr>
        <p:txBody>
          <a:bodyPr wrap="none" rtlCol="0">
            <a:spAutoFit/>
          </a:bodyPr>
          <a:lstStyle/>
          <a:p>
            <a:r>
              <a:rPr lang="en-US" sz="2400" dirty="0" err="1" smtClean="0"/>
              <a:t>Điện</a:t>
            </a:r>
            <a:r>
              <a:rPr lang="en-US" sz="2400" dirty="0" smtClean="0"/>
              <a:t> </a:t>
            </a:r>
            <a:r>
              <a:rPr lang="en-US" sz="2400" dirty="0" err="1" smtClean="0"/>
              <a:t>từ</a:t>
            </a:r>
            <a:r>
              <a:rPr lang="en-US" sz="2400" dirty="0" smtClean="0"/>
              <a:t> </a:t>
            </a:r>
            <a:r>
              <a:rPr lang="en-US" sz="2400" dirty="0" err="1" smtClean="0"/>
              <a:t>trường</a:t>
            </a:r>
            <a:r>
              <a:rPr lang="en-US" sz="2400" dirty="0" smtClean="0"/>
              <a:t> </a:t>
            </a:r>
            <a:r>
              <a:rPr lang="en-US" sz="2400" dirty="0" err="1" smtClean="0"/>
              <a:t>lan</a:t>
            </a:r>
            <a:r>
              <a:rPr lang="en-US" sz="2400" dirty="0" smtClean="0"/>
              <a:t> </a:t>
            </a:r>
            <a:r>
              <a:rPr lang="en-US" sz="2400" dirty="0" err="1" smtClean="0"/>
              <a:t>truyền</a:t>
            </a:r>
            <a:r>
              <a:rPr lang="en-US" sz="2400" dirty="0" smtClean="0"/>
              <a:t> </a:t>
            </a:r>
            <a:r>
              <a:rPr lang="en-US" sz="2400" dirty="0" err="1" smtClean="0"/>
              <a:t>dưới</a:t>
            </a:r>
            <a:r>
              <a:rPr lang="en-US" sz="2400" dirty="0" smtClean="0"/>
              <a:t> </a:t>
            </a:r>
            <a:r>
              <a:rPr lang="en-US" sz="2400" dirty="0" err="1" smtClean="0"/>
              <a:t>dạng</a:t>
            </a:r>
            <a:r>
              <a:rPr lang="en-US" sz="2400" dirty="0" smtClean="0"/>
              <a:t> </a:t>
            </a:r>
            <a:r>
              <a:rPr lang="en-US" sz="2400" dirty="0" err="1" smtClean="0"/>
              <a:t>sóng</a:t>
            </a:r>
            <a:r>
              <a:rPr lang="en-US" sz="2400" dirty="0" smtClean="0"/>
              <a:t> </a:t>
            </a:r>
            <a:r>
              <a:rPr lang="en-US" sz="2400" dirty="0" err="1" smtClean="0"/>
              <a:t>là</a:t>
            </a:r>
            <a:r>
              <a:rPr lang="en-US" sz="2400" dirty="0" smtClean="0"/>
              <a:t> </a:t>
            </a:r>
            <a:r>
              <a:rPr lang="en-US" sz="2400" dirty="0" err="1" smtClean="0"/>
              <a:t>điện</a:t>
            </a:r>
            <a:r>
              <a:rPr lang="en-US" sz="2400" dirty="0" smtClean="0"/>
              <a:t> </a:t>
            </a:r>
            <a:r>
              <a:rPr lang="en-US" sz="2400" dirty="0" err="1" smtClean="0"/>
              <a:t>từ</a:t>
            </a:r>
            <a:r>
              <a:rPr lang="en-US" sz="2400" dirty="0" smtClean="0"/>
              <a:t> </a:t>
            </a:r>
            <a:r>
              <a:rPr lang="en-US" sz="2400" dirty="0" err="1" smtClean="0"/>
              <a:t>trường</a:t>
            </a:r>
            <a:r>
              <a:rPr lang="en-US" sz="2400" dirty="0" smtClean="0"/>
              <a:t>.</a:t>
            </a:r>
            <a:endParaRPr lang="en-US" sz="2400" dirty="0"/>
          </a:p>
        </p:txBody>
      </p:sp>
      <p:sp>
        <p:nvSpPr>
          <p:cNvPr id="7" name="TextBox 6"/>
          <p:cNvSpPr txBox="1"/>
          <p:nvPr/>
        </p:nvSpPr>
        <p:spPr>
          <a:xfrm>
            <a:off x="838200" y="2590800"/>
            <a:ext cx="8473923" cy="2308324"/>
          </a:xfrm>
          <a:prstGeom prst="rect">
            <a:avLst/>
          </a:prstGeom>
          <a:noFill/>
        </p:spPr>
        <p:txBody>
          <a:bodyPr wrap="square" rtlCol="0">
            <a:spAutoFit/>
          </a:bodyPr>
          <a:lstStyle/>
          <a:p>
            <a:r>
              <a:rPr lang="en-US" sz="2400" dirty="0" err="1" smtClean="0"/>
              <a:t>Đặc</a:t>
            </a:r>
            <a:r>
              <a:rPr lang="en-US" sz="2400" dirty="0" smtClean="0"/>
              <a:t> </a:t>
            </a:r>
            <a:r>
              <a:rPr lang="en-US" sz="2400" dirty="0" err="1" smtClean="0"/>
              <a:t>điểm</a:t>
            </a:r>
            <a:r>
              <a:rPr lang="en-US" sz="2400" dirty="0" smtClean="0"/>
              <a:t> : </a:t>
            </a:r>
          </a:p>
          <a:p>
            <a:r>
              <a:rPr lang="en-US" sz="2400" dirty="0" smtClean="0"/>
              <a:t>-</a:t>
            </a:r>
            <a:r>
              <a:rPr lang="en-US" sz="2400" dirty="0" err="1"/>
              <a:t>T</a:t>
            </a:r>
            <a:r>
              <a:rPr lang="en-US" sz="2400" dirty="0" err="1" smtClean="0"/>
              <a:t>ruyền</a:t>
            </a:r>
            <a:r>
              <a:rPr lang="en-US" sz="2400" dirty="0" smtClean="0"/>
              <a:t> </a:t>
            </a:r>
            <a:r>
              <a:rPr lang="en-US" sz="2400" dirty="0" err="1" smtClean="0"/>
              <a:t>được</a:t>
            </a:r>
            <a:r>
              <a:rPr lang="en-US" sz="2400" dirty="0" smtClean="0"/>
              <a:t> </a:t>
            </a:r>
            <a:r>
              <a:rPr lang="en-US" sz="2400" dirty="0" err="1" smtClean="0"/>
              <a:t>trong</a:t>
            </a:r>
            <a:r>
              <a:rPr lang="en-US" sz="2400" dirty="0" smtClean="0"/>
              <a:t> </a:t>
            </a:r>
            <a:r>
              <a:rPr lang="en-US" sz="2400" dirty="0" err="1" smtClean="0"/>
              <a:t>tất</a:t>
            </a:r>
            <a:r>
              <a:rPr lang="en-US" sz="2400" dirty="0" smtClean="0"/>
              <a:t> </a:t>
            </a:r>
            <a:r>
              <a:rPr lang="en-US" sz="2400" dirty="0" err="1" smtClean="0"/>
              <a:t>cả</a:t>
            </a:r>
            <a:r>
              <a:rPr lang="en-US" sz="2400" dirty="0" smtClean="0"/>
              <a:t> </a:t>
            </a:r>
            <a:r>
              <a:rPr lang="en-US" sz="2400" dirty="0" err="1" smtClean="0"/>
              <a:t>các</a:t>
            </a:r>
            <a:r>
              <a:rPr lang="en-US" sz="2400" dirty="0" smtClean="0"/>
              <a:t> </a:t>
            </a:r>
            <a:r>
              <a:rPr lang="en-US" sz="2400" dirty="0" err="1" smtClean="0"/>
              <a:t>môi</a:t>
            </a:r>
            <a:r>
              <a:rPr lang="en-US" sz="2400" dirty="0" smtClean="0"/>
              <a:t> </a:t>
            </a:r>
            <a:r>
              <a:rPr lang="en-US" sz="2400" dirty="0" err="1" smtClean="0"/>
              <a:t>trường</a:t>
            </a:r>
            <a:endParaRPr lang="en-US" sz="2400" dirty="0" smtClean="0"/>
          </a:p>
          <a:p>
            <a:r>
              <a:rPr lang="en-US" sz="2400" dirty="0" smtClean="0"/>
              <a:t>-</a:t>
            </a:r>
            <a:r>
              <a:rPr lang="en-US" sz="2400" dirty="0" err="1"/>
              <a:t>L</a:t>
            </a:r>
            <a:r>
              <a:rPr lang="en-US" sz="2400" dirty="0" err="1" smtClean="0"/>
              <a:t>à</a:t>
            </a:r>
            <a:r>
              <a:rPr lang="en-US" sz="2400" dirty="0" smtClean="0"/>
              <a:t> </a:t>
            </a:r>
            <a:r>
              <a:rPr lang="en-US" sz="2400" dirty="0" err="1" smtClean="0"/>
              <a:t>sự</a:t>
            </a:r>
            <a:r>
              <a:rPr lang="en-US" sz="2400" dirty="0" smtClean="0"/>
              <a:t> </a:t>
            </a:r>
            <a:r>
              <a:rPr lang="en-US" sz="2400" dirty="0" err="1" smtClean="0"/>
              <a:t>hợp</a:t>
            </a:r>
            <a:r>
              <a:rPr lang="en-US" sz="2400" dirty="0" smtClean="0"/>
              <a:t> </a:t>
            </a:r>
            <a:r>
              <a:rPr lang="en-US" sz="2400" dirty="0" err="1" smtClean="0"/>
              <a:t>thành</a:t>
            </a:r>
            <a:r>
              <a:rPr lang="en-US" sz="2400" dirty="0" smtClean="0"/>
              <a:t> </a:t>
            </a:r>
            <a:r>
              <a:rPr lang="en-US" sz="2400" dirty="0" err="1" smtClean="0"/>
              <a:t>giữa</a:t>
            </a:r>
            <a:r>
              <a:rPr lang="en-US" sz="2400" dirty="0" smtClean="0"/>
              <a:t> </a:t>
            </a:r>
            <a:r>
              <a:rPr lang="en-US" sz="2400" dirty="0" err="1" smtClean="0"/>
              <a:t>vecto</a:t>
            </a:r>
            <a:r>
              <a:rPr lang="en-US" sz="2400" dirty="0" smtClean="0"/>
              <a:t> </a:t>
            </a:r>
            <a:r>
              <a:rPr lang="en-US" sz="2400" dirty="0" err="1" smtClean="0"/>
              <a:t>điện</a:t>
            </a:r>
            <a:r>
              <a:rPr lang="en-US" sz="2400" dirty="0" smtClean="0"/>
              <a:t> </a:t>
            </a:r>
            <a:r>
              <a:rPr lang="en-US" sz="2400" dirty="0" err="1" smtClean="0"/>
              <a:t>trường</a:t>
            </a:r>
            <a:r>
              <a:rPr lang="en-US" sz="2400" dirty="0" smtClean="0"/>
              <a:t> E </a:t>
            </a:r>
            <a:r>
              <a:rPr lang="en-US" sz="2400" dirty="0" err="1" smtClean="0"/>
              <a:t>và</a:t>
            </a:r>
            <a:r>
              <a:rPr lang="en-US" sz="2400" dirty="0" smtClean="0"/>
              <a:t> </a:t>
            </a:r>
            <a:r>
              <a:rPr lang="en-US" sz="2400" dirty="0" err="1" smtClean="0"/>
              <a:t>vecto</a:t>
            </a:r>
            <a:r>
              <a:rPr lang="en-US" sz="2400" dirty="0" smtClean="0"/>
              <a:t> </a:t>
            </a:r>
            <a:r>
              <a:rPr lang="en-US" sz="2400" dirty="0" err="1" smtClean="0"/>
              <a:t>từ</a:t>
            </a:r>
            <a:r>
              <a:rPr lang="en-US" sz="2400" dirty="0" smtClean="0"/>
              <a:t> </a:t>
            </a:r>
            <a:r>
              <a:rPr lang="en-US" sz="2400" dirty="0" err="1" smtClean="0"/>
              <a:t>trường</a:t>
            </a:r>
            <a:r>
              <a:rPr lang="en-US" sz="2400" dirty="0" smtClean="0"/>
              <a:t> B</a:t>
            </a:r>
            <a:br>
              <a:rPr lang="en-US" sz="2400" dirty="0" smtClean="0"/>
            </a:br>
            <a:r>
              <a:rPr lang="en-US" sz="2400" dirty="0" err="1" smtClean="0"/>
              <a:t>vuông</a:t>
            </a:r>
            <a:r>
              <a:rPr lang="en-US" sz="2400" dirty="0" smtClean="0"/>
              <a:t> </a:t>
            </a:r>
            <a:r>
              <a:rPr lang="en-US" sz="2400" dirty="0" err="1" smtClean="0"/>
              <a:t>góc</a:t>
            </a:r>
            <a:r>
              <a:rPr lang="en-US" sz="2400" dirty="0" smtClean="0"/>
              <a:t> </a:t>
            </a:r>
            <a:r>
              <a:rPr lang="en-US" sz="2400" dirty="0" err="1" smtClean="0"/>
              <a:t>với</a:t>
            </a:r>
            <a:r>
              <a:rPr lang="en-US" sz="2400" dirty="0" smtClean="0"/>
              <a:t> </a:t>
            </a:r>
            <a:r>
              <a:rPr lang="en-US" sz="2400" dirty="0" err="1" smtClean="0"/>
              <a:t>nhau</a:t>
            </a:r>
            <a:r>
              <a:rPr lang="en-US" sz="2400" dirty="0" smtClean="0"/>
              <a:t> </a:t>
            </a:r>
            <a:r>
              <a:rPr lang="en-US" sz="2400" dirty="0" err="1" smtClean="0"/>
              <a:t>và</a:t>
            </a:r>
            <a:r>
              <a:rPr lang="en-US" sz="2400" dirty="0" smtClean="0"/>
              <a:t> </a:t>
            </a:r>
            <a:r>
              <a:rPr lang="en-US" sz="2400" dirty="0" err="1" smtClean="0"/>
              <a:t>vuông</a:t>
            </a:r>
            <a:r>
              <a:rPr lang="en-US" sz="2400" dirty="0" smtClean="0"/>
              <a:t> </a:t>
            </a:r>
            <a:r>
              <a:rPr lang="en-US" sz="2400" dirty="0" err="1" smtClean="0"/>
              <a:t>góc</a:t>
            </a:r>
            <a:r>
              <a:rPr lang="en-US" sz="2400" dirty="0" smtClean="0"/>
              <a:t> </a:t>
            </a:r>
            <a:r>
              <a:rPr lang="en-US" sz="2400" dirty="0" err="1" smtClean="0"/>
              <a:t>với</a:t>
            </a:r>
            <a:r>
              <a:rPr lang="en-US" sz="2400" dirty="0" smtClean="0"/>
              <a:t> </a:t>
            </a:r>
            <a:r>
              <a:rPr lang="en-US" sz="2400" dirty="0" err="1" smtClean="0"/>
              <a:t>phương</a:t>
            </a:r>
            <a:r>
              <a:rPr lang="en-US" sz="2400" dirty="0" smtClean="0"/>
              <a:t>  </a:t>
            </a:r>
            <a:r>
              <a:rPr lang="en-US" sz="2400" dirty="0" err="1" smtClean="0"/>
              <a:t>truyền</a:t>
            </a:r>
            <a:r>
              <a:rPr lang="en-US" sz="2400" dirty="0" smtClean="0"/>
              <a:t> </a:t>
            </a:r>
            <a:r>
              <a:rPr lang="en-US" sz="2400" dirty="0" err="1" smtClean="0"/>
              <a:t>sóng</a:t>
            </a:r>
            <a:r>
              <a:rPr lang="en-US" sz="2400" dirty="0" smtClean="0"/>
              <a:t>.</a:t>
            </a:r>
          </a:p>
          <a:p>
            <a:r>
              <a:rPr lang="en-US" sz="2400" dirty="0" smtClean="0"/>
              <a:t>-</a:t>
            </a:r>
            <a:r>
              <a:rPr lang="en-US" sz="2400" dirty="0" err="1"/>
              <a:t>L</a:t>
            </a:r>
            <a:r>
              <a:rPr lang="en-US" sz="2400" dirty="0" err="1" smtClean="0"/>
              <a:t>à</a:t>
            </a:r>
            <a:r>
              <a:rPr lang="en-US" sz="2400" dirty="0" smtClean="0"/>
              <a:t> </a:t>
            </a:r>
            <a:r>
              <a:rPr lang="en-US" sz="2400" dirty="0" err="1" smtClean="0"/>
              <a:t>sóng</a:t>
            </a:r>
            <a:r>
              <a:rPr lang="en-US" sz="2400" dirty="0" smtClean="0"/>
              <a:t> </a:t>
            </a:r>
            <a:r>
              <a:rPr lang="en-US" sz="2400" dirty="0" err="1" smtClean="0"/>
              <a:t>ngang</a:t>
            </a:r>
            <a:r>
              <a:rPr lang="en-US" sz="2400" dirty="0" smtClean="0"/>
              <a:t> </a:t>
            </a:r>
            <a:r>
              <a:rPr lang="en-US" sz="2400" dirty="0" err="1" smtClean="0"/>
              <a:t>mang</a:t>
            </a:r>
            <a:r>
              <a:rPr lang="en-US" sz="2400" dirty="0" smtClean="0"/>
              <a:t> </a:t>
            </a:r>
            <a:r>
              <a:rPr lang="en-US" sz="2400" dirty="0" err="1" smtClean="0"/>
              <a:t>năng</a:t>
            </a:r>
            <a:r>
              <a:rPr lang="en-US" sz="2400" dirty="0" smtClean="0"/>
              <a:t> </a:t>
            </a:r>
            <a:r>
              <a:rPr lang="en-US" sz="2400" dirty="0" err="1" smtClean="0"/>
              <a:t>lượng</a:t>
            </a:r>
            <a:endParaRPr lang="en-US" sz="2400" dirty="0" smtClean="0"/>
          </a:p>
          <a:p>
            <a:r>
              <a:rPr lang="en-US" sz="2400" dirty="0" smtClean="0"/>
              <a:t>-</a:t>
            </a:r>
            <a:r>
              <a:rPr lang="en-US" sz="2400" dirty="0" err="1"/>
              <a:t>C</a:t>
            </a:r>
            <a:r>
              <a:rPr lang="en-US" sz="2400" dirty="0" err="1" smtClean="0"/>
              <a:t>ó</a:t>
            </a:r>
            <a:r>
              <a:rPr lang="en-US" sz="2400" dirty="0" smtClean="0"/>
              <a:t> </a:t>
            </a:r>
            <a:r>
              <a:rPr lang="en-US" sz="2400" dirty="0" err="1" smtClean="0"/>
              <a:t>thể</a:t>
            </a:r>
            <a:r>
              <a:rPr lang="en-US" sz="2400" dirty="0" smtClean="0"/>
              <a:t> </a:t>
            </a:r>
            <a:r>
              <a:rPr lang="en-US" sz="2400" dirty="0" err="1" smtClean="0"/>
              <a:t>phản</a:t>
            </a:r>
            <a:r>
              <a:rPr lang="en-US" sz="2400" dirty="0" smtClean="0"/>
              <a:t> </a:t>
            </a:r>
            <a:r>
              <a:rPr lang="en-US" sz="2400" dirty="0" err="1" smtClean="0"/>
              <a:t>xạ</a:t>
            </a:r>
            <a:r>
              <a:rPr lang="en-US" sz="2400" dirty="0" smtClean="0"/>
              <a:t> </a:t>
            </a:r>
            <a:r>
              <a:rPr lang="en-US" sz="2400" dirty="0" err="1" smtClean="0"/>
              <a:t>và</a:t>
            </a:r>
            <a:r>
              <a:rPr lang="en-US" sz="2400" dirty="0" smtClean="0"/>
              <a:t> </a:t>
            </a:r>
            <a:r>
              <a:rPr lang="en-US" sz="2400" dirty="0" err="1" smtClean="0"/>
              <a:t>khúc</a:t>
            </a:r>
            <a:r>
              <a:rPr lang="en-US" sz="2400" dirty="0" smtClean="0"/>
              <a:t> </a:t>
            </a:r>
            <a:r>
              <a:rPr lang="en-US" sz="2400" dirty="0" err="1" smtClean="0"/>
              <a:t>xạ</a:t>
            </a:r>
            <a:r>
              <a:rPr lang="en-US" sz="2400" dirty="0" smtClean="0"/>
              <a:t> qua </a:t>
            </a:r>
            <a:r>
              <a:rPr lang="en-US" sz="2400" dirty="0" err="1" smtClean="0"/>
              <a:t>mặt</a:t>
            </a:r>
            <a:r>
              <a:rPr lang="en-US" sz="2400" dirty="0" smtClean="0"/>
              <a:t> </a:t>
            </a:r>
            <a:r>
              <a:rPr lang="en-US" sz="2400" dirty="0" err="1" smtClean="0"/>
              <a:t>phân</a:t>
            </a:r>
            <a:r>
              <a:rPr lang="en-US" sz="2400" dirty="0" smtClean="0"/>
              <a:t> </a:t>
            </a:r>
            <a:r>
              <a:rPr lang="en-US" sz="2400" dirty="0" err="1" smtClean="0"/>
              <a:t>cách</a:t>
            </a:r>
            <a:endParaRPr lang="en-US" sz="2400" dirty="0" smtClean="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33400"/>
            <a:ext cx="5489003" cy="923330"/>
          </a:xfrm>
          <a:prstGeom prst="rect">
            <a:avLst/>
          </a:prstGeom>
          <a:noFill/>
        </p:spPr>
        <p:txBody>
          <a:bodyPr wrap="none" lIns="91440" tIns="45720" rIns="91440" bIns="45720">
            <a:spAutoFit/>
          </a:bodyPr>
          <a:lstStyle/>
          <a:p>
            <a:pPr algn="ct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Lịch</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sử</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hình</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thành</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6" name="Picture 5" descr="tron tron.png"/>
          <p:cNvPicPr>
            <a:picLocks noChangeAspect="1"/>
          </p:cNvPicPr>
          <p:nvPr/>
        </p:nvPicPr>
        <p:blipFill>
          <a:blip r:embed="rId2"/>
          <a:stretch>
            <a:fillRect/>
          </a:stretch>
        </p:blipFill>
        <p:spPr>
          <a:xfrm>
            <a:off x="1836420" y="1379220"/>
            <a:ext cx="4876800" cy="4419600"/>
          </a:xfrm>
          <a:prstGeom prst="rect">
            <a:avLst/>
          </a:prstGeom>
        </p:spPr>
      </p:pic>
      <p:sp>
        <p:nvSpPr>
          <p:cNvPr id="8" name="Rectangle 7"/>
          <p:cNvSpPr/>
          <p:nvPr/>
        </p:nvSpPr>
        <p:spPr>
          <a:xfrm>
            <a:off x="2667000" y="5029200"/>
            <a:ext cx="3231526" cy="923330"/>
          </a:xfrm>
          <a:prstGeom prst="rect">
            <a:avLst/>
          </a:prstGeom>
          <a:noFill/>
        </p:spPr>
        <p:txBody>
          <a:bodyPr wrap="square" lIns="91440" tIns="45720" rIns="91440" bIns="45720">
            <a:spAutoFit/>
          </a:bodyPr>
          <a:lstStyle/>
          <a:p>
            <a:pPr algn="ctr"/>
            <a:r>
              <a:rPr lang="en-US" sz="54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DSN-NASA</a:t>
            </a:r>
            <a:endPar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p:cTn id="18"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53200" y="1447800"/>
            <a:ext cx="2362200" cy="2893100"/>
          </a:xfrm>
          <a:prstGeom prst="rect">
            <a:avLst/>
          </a:prstGeom>
          <a:noFill/>
        </p:spPr>
        <p:txBody>
          <a:bodyPr wrap="square" rtlCol="0">
            <a:spAutoFit/>
          </a:bodyPr>
          <a:lstStyle/>
          <a:p>
            <a:r>
              <a:rPr lang="vi-VN" sz="1400" dirty="0">
                <a:latin typeface="+mj-lt"/>
              </a:rPr>
              <a:t>DSN là dàn ăngten liên lạc radio quốc tế khổng lồ của NASA đặt tại ba địa điểm: California, Mỹ - Madrid, Tây Ban Nha và Canberra, Úc. Nó có nhiệm vụ hỗ trợ các sứ mệnh không gian và một số vệ tinh quay quanh Trái Đất. </a:t>
            </a:r>
            <a:r>
              <a:rPr lang="vi-VN" sz="1400" dirty="0" smtClean="0">
                <a:latin typeface="+mj-lt"/>
              </a:rPr>
              <a:t>D</a:t>
            </a:r>
            <a:r>
              <a:rPr lang="en-US" sz="1400" dirty="0" smtClean="0">
                <a:latin typeface="+mj-lt"/>
              </a:rPr>
              <a:t>SN</a:t>
            </a:r>
            <a:r>
              <a:rPr lang="vi-VN" sz="1400" dirty="0" smtClean="0">
                <a:latin typeface="+mj-lt"/>
              </a:rPr>
              <a:t> </a:t>
            </a:r>
            <a:r>
              <a:rPr lang="vi-VN" sz="1400" dirty="0">
                <a:latin typeface="+mj-lt"/>
              </a:rPr>
              <a:t>còn cung cấp những quan sát vũ trụ, cung cấp cho chúng ta thêm những thông tin để hiểu về vũ trụ rộng lớn kia.</a:t>
            </a:r>
            <a:endParaRPr lang="en-US" sz="1400" dirty="0">
              <a:latin typeface="+mj-lt"/>
            </a:endParaRPr>
          </a:p>
        </p:txBody>
      </p:sp>
      <p:pic>
        <p:nvPicPr>
          <p:cNvPr id="5" name="Picture 4" descr="dns.jpg"/>
          <p:cNvPicPr>
            <a:picLocks noChangeAspect="1"/>
          </p:cNvPicPr>
          <p:nvPr/>
        </p:nvPicPr>
        <p:blipFill>
          <a:blip r:embed="rId2"/>
          <a:stretch>
            <a:fillRect/>
          </a:stretch>
        </p:blipFill>
        <p:spPr>
          <a:xfrm>
            <a:off x="0" y="0"/>
            <a:ext cx="62484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24200" y="533400"/>
            <a:ext cx="2879571" cy="923330"/>
          </a:xfrm>
          <a:prstGeom prst="rect">
            <a:avLst/>
          </a:prstGeom>
          <a:noFill/>
        </p:spPr>
        <p:txBody>
          <a:bodyPr wrap="none" lIns="91440" tIns="45720" rIns="91440" bIns="45720">
            <a:spAutoFit/>
          </a:bodyPr>
          <a:lstStyle/>
          <a:p>
            <a:pPr algn="ct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Nguyên</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lí</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6" name="Picture 5" descr="lich su.png"/>
          <p:cNvPicPr>
            <a:picLocks noChangeAspect="1"/>
          </p:cNvPicPr>
          <p:nvPr/>
        </p:nvPicPr>
        <p:blipFill>
          <a:blip r:embed="rId2"/>
          <a:stretch>
            <a:fillRect/>
          </a:stretch>
        </p:blipFill>
        <p:spPr>
          <a:xfrm>
            <a:off x="0" y="1371600"/>
            <a:ext cx="6096000" cy="4930200"/>
          </a:xfrm>
          <a:prstGeom prst="rect">
            <a:avLst/>
          </a:prstGeom>
        </p:spPr>
      </p:pic>
      <p:sp>
        <p:nvSpPr>
          <p:cNvPr id="8" name="TextBox 7"/>
          <p:cNvSpPr txBox="1"/>
          <p:nvPr/>
        </p:nvSpPr>
        <p:spPr>
          <a:xfrm>
            <a:off x="6332220" y="1851660"/>
            <a:ext cx="2438401" cy="2308324"/>
          </a:xfrm>
          <a:prstGeom prst="rect">
            <a:avLst/>
          </a:prstGeom>
          <a:noFill/>
        </p:spPr>
        <p:txBody>
          <a:bodyPr wrap="square" rtlCol="0">
            <a:spAutoFit/>
          </a:bodyPr>
          <a:lstStyle/>
          <a:p>
            <a:r>
              <a:rPr lang="en-US" dirty="0" err="1" smtClean="0"/>
              <a:t>Cần</a:t>
            </a:r>
            <a:r>
              <a:rPr lang="en-US" dirty="0" smtClean="0"/>
              <a:t> </a:t>
            </a:r>
            <a:r>
              <a:rPr lang="en-US" dirty="0" err="1" smtClean="0"/>
              <a:t>lắp</a:t>
            </a:r>
            <a:r>
              <a:rPr lang="en-US" dirty="0" smtClean="0"/>
              <a:t> </a:t>
            </a:r>
            <a:r>
              <a:rPr lang="en-US" dirty="0" err="1" smtClean="0"/>
              <a:t>đặt</a:t>
            </a:r>
            <a:r>
              <a:rPr lang="en-US" dirty="0" smtClean="0"/>
              <a:t> 3 </a:t>
            </a:r>
            <a:r>
              <a:rPr lang="en-US" dirty="0" err="1" smtClean="0"/>
              <a:t>ăng</a:t>
            </a:r>
            <a:r>
              <a:rPr lang="en-US" dirty="0" smtClean="0"/>
              <a:t> ten </a:t>
            </a:r>
            <a:r>
              <a:rPr lang="en-US" dirty="0" err="1" smtClean="0"/>
              <a:t>lớn</a:t>
            </a:r>
            <a:r>
              <a:rPr lang="en-US" dirty="0" smtClean="0"/>
              <a:t> </a:t>
            </a:r>
            <a:r>
              <a:rPr lang="en-US" dirty="0" err="1" smtClean="0"/>
              <a:t>tại</a:t>
            </a:r>
            <a:r>
              <a:rPr lang="en-US" dirty="0" smtClean="0"/>
              <a:t> 3 </a:t>
            </a:r>
            <a:r>
              <a:rPr lang="en-US" dirty="0" err="1" smtClean="0"/>
              <a:t>vị</a:t>
            </a:r>
            <a:r>
              <a:rPr lang="en-US" dirty="0" smtClean="0"/>
              <a:t> </a:t>
            </a:r>
            <a:r>
              <a:rPr lang="en-US" dirty="0" err="1" smtClean="0"/>
              <a:t>trí</a:t>
            </a:r>
            <a:endParaRPr lang="en-US" dirty="0" smtClean="0"/>
          </a:p>
          <a:p>
            <a:r>
              <a:rPr lang="en-US" dirty="0" err="1"/>
              <a:t>c</a:t>
            </a:r>
            <a:r>
              <a:rPr lang="en-US" dirty="0" err="1" smtClean="0"/>
              <a:t>ách</a:t>
            </a:r>
            <a:r>
              <a:rPr lang="en-US" dirty="0" smtClean="0"/>
              <a:t> </a:t>
            </a:r>
            <a:r>
              <a:rPr lang="en-US" dirty="0" err="1" smtClean="0"/>
              <a:t>nhau</a:t>
            </a:r>
            <a:r>
              <a:rPr lang="en-US" dirty="0" smtClean="0"/>
              <a:t> </a:t>
            </a:r>
            <a:r>
              <a:rPr lang="en-US" dirty="0" err="1" smtClean="0"/>
              <a:t>một</a:t>
            </a:r>
            <a:r>
              <a:rPr lang="en-US" dirty="0" smtClean="0"/>
              <a:t> </a:t>
            </a:r>
            <a:r>
              <a:rPr lang="en-US" dirty="0" err="1" smtClean="0"/>
              <a:t>khoảng</a:t>
            </a:r>
            <a:r>
              <a:rPr lang="en-US" dirty="0" smtClean="0"/>
              <a:t> </a:t>
            </a:r>
            <a:r>
              <a:rPr lang="en-US" dirty="0" err="1" smtClean="0"/>
              <a:t>bằng</a:t>
            </a:r>
            <a:r>
              <a:rPr lang="en-US" dirty="0" smtClean="0"/>
              <a:t> </a:t>
            </a:r>
            <a:r>
              <a:rPr lang="en-US" dirty="0" err="1" smtClean="0"/>
              <a:t>nhau</a:t>
            </a:r>
            <a:r>
              <a:rPr lang="en-US" dirty="0" smtClean="0"/>
              <a:t> </a:t>
            </a:r>
            <a:r>
              <a:rPr lang="en-US" dirty="0" err="1" smtClean="0"/>
              <a:t>để</a:t>
            </a:r>
            <a:r>
              <a:rPr lang="en-US" dirty="0" smtClean="0"/>
              <a:t> </a:t>
            </a:r>
            <a:r>
              <a:rPr lang="en-US" dirty="0" err="1" smtClean="0"/>
              <a:t>có</a:t>
            </a:r>
            <a:r>
              <a:rPr lang="en-US" dirty="0" smtClean="0"/>
              <a:t> </a:t>
            </a:r>
          </a:p>
          <a:p>
            <a:r>
              <a:rPr lang="en-US" dirty="0" err="1"/>
              <a:t>t</a:t>
            </a:r>
            <a:r>
              <a:rPr lang="en-US" dirty="0" err="1" smtClean="0"/>
              <a:t>hể</a:t>
            </a:r>
            <a:r>
              <a:rPr lang="en-US" dirty="0" smtClean="0"/>
              <a:t> </a:t>
            </a:r>
            <a:r>
              <a:rPr lang="en-US" dirty="0" err="1" smtClean="0"/>
              <a:t>truyền</a:t>
            </a:r>
            <a:r>
              <a:rPr lang="en-US" dirty="0" smtClean="0"/>
              <a:t> </a:t>
            </a:r>
            <a:r>
              <a:rPr lang="en-US" dirty="0" err="1" smtClean="0"/>
              <a:t>và</a:t>
            </a:r>
            <a:r>
              <a:rPr lang="en-US" dirty="0" smtClean="0"/>
              <a:t> </a:t>
            </a:r>
            <a:r>
              <a:rPr lang="en-US" dirty="0" err="1" smtClean="0"/>
              <a:t>tiếp</a:t>
            </a:r>
            <a:r>
              <a:rPr lang="en-US" dirty="0" smtClean="0"/>
              <a:t> </a:t>
            </a:r>
            <a:r>
              <a:rPr lang="en-US" dirty="0" err="1" smtClean="0"/>
              <a:t>nhận</a:t>
            </a:r>
            <a:r>
              <a:rPr lang="en-US" dirty="0" smtClean="0"/>
              <a:t> </a:t>
            </a:r>
            <a:r>
              <a:rPr lang="en-US" dirty="0" err="1" smtClean="0"/>
              <a:t>sóng</a:t>
            </a:r>
            <a:r>
              <a:rPr lang="en-US" dirty="0" smtClean="0"/>
              <a:t> </a:t>
            </a:r>
            <a:r>
              <a:rPr lang="en-US" dirty="0" err="1" smtClean="0"/>
              <a:t>một</a:t>
            </a:r>
            <a:r>
              <a:rPr lang="en-US" dirty="0" smtClean="0"/>
              <a:t> </a:t>
            </a:r>
            <a:r>
              <a:rPr lang="en-US" dirty="0" err="1" smtClean="0"/>
              <a:t>cách</a:t>
            </a:r>
            <a:r>
              <a:rPr lang="en-US" dirty="0" smtClean="0"/>
              <a:t> </a:t>
            </a:r>
            <a:r>
              <a:rPr lang="en-US" dirty="0" err="1" smtClean="0"/>
              <a:t>hoàn</a:t>
            </a:r>
            <a:r>
              <a:rPr lang="en-US" dirty="0" smtClean="0"/>
              <a:t> </a:t>
            </a:r>
          </a:p>
          <a:p>
            <a:r>
              <a:rPr lang="en-US" dirty="0" err="1"/>
              <a:t>t</a:t>
            </a:r>
            <a:r>
              <a:rPr lang="en-US" dirty="0" err="1" smtClean="0"/>
              <a:t>oàn</a:t>
            </a:r>
            <a:r>
              <a:rPr lang="en-US" dirty="0" smtClean="0"/>
              <a:t> </a:t>
            </a:r>
            <a:r>
              <a:rPr lang="en-US" dirty="0" err="1" smtClean="0"/>
              <a:t>mà</a:t>
            </a:r>
            <a:r>
              <a:rPr lang="en-US" dirty="0" smtClean="0"/>
              <a:t> </a:t>
            </a:r>
            <a:r>
              <a:rPr lang="en-US" dirty="0" err="1" smtClean="0"/>
              <a:t>không</a:t>
            </a:r>
            <a:r>
              <a:rPr lang="en-US" dirty="0" smtClean="0"/>
              <a:t> </a:t>
            </a:r>
            <a:r>
              <a:rPr lang="en-US" dirty="0" err="1" smtClean="0"/>
              <a:t>bị</a:t>
            </a:r>
            <a:r>
              <a:rPr lang="en-US" dirty="0" smtClean="0"/>
              <a:t> </a:t>
            </a:r>
            <a:r>
              <a:rPr lang="en-US" dirty="0" err="1" smtClean="0"/>
              <a:t>gián</a:t>
            </a:r>
            <a:r>
              <a:rPr lang="en-US" dirty="0" smtClean="0"/>
              <a:t> </a:t>
            </a:r>
            <a:r>
              <a:rPr lang="en-US" dirty="0" err="1" smtClean="0"/>
              <a:t>đoạn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circle(in)">
                                      <p:cBhvr>
                                        <p:cTn id="25" dur="20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 calcmode="lin" valueType="num">
                                      <p:cBhvr>
                                        <p:cTn id="30"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32"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33" dur="1000"/>
                                        <p:tgtEl>
                                          <p:spTgt spid="8">
                                            <p:txEl>
                                              <p:pRg st="0" end="0"/>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 calcmode="lin" valueType="num">
                                      <p:cBhvr>
                                        <p:cTn id="36" dur="1000" fill="hold"/>
                                        <p:tgtEl>
                                          <p:spTgt spid="8">
                                            <p:txEl>
                                              <p:pRg st="1" end="1"/>
                                            </p:txEl>
                                          </p:spTgt>
                                        </p:tgtEl>
                                        <p:attrNameLst>
                                          <p:attrName>ppt_w</p:attrName>
                                        </p:attrNameLst>
                                      </p:cBhvr>
                                      <p:tavLst>
                                        <p:tav tm="0">
                                          <p:val>
                                            <p:fltVal val="0"/>
                                          </p:val>
                                        </p:tav>
                                        <p:tav tm="100000">
                                          <p:val>
                                            <p:strVal val="#ppt_w"/>
                                          </p:val>
                                        </p:tav>
                                      </p:tavLst>
                                    </p:anim>
                                    <p:anim calcmode="lin" valueType="num">
                                      <p:cBhvr>
                                        <p:cTn id="37" dur="1000" fill="hold"/>
                                        <p:tgtEl>
                                          <p:spTgt spid="8">
                                            <p:txEl>
                                              <p:pRg st="1" end="1"/>
                                            </p:txEl>
                                          </p:spTgt>
                                        </p:tgtEl>
                                        <p:attrNameLst>
                                          <p:attrName>ppt_h</p:attrName>
                                        </p:attrNameLst>
                                      </p:cBhvr>
                                      <p:tavLst>
                                        <p:tav tm="0">
                                          <p:val>
                                            <p:fltVal val="0"/>
                                          </p:val>
                                        </p:tav>
                                        <p:tav tm="100000">
                                          <p:val>
                                            <p:strVal val="#ppt_h"/>
                                          </p:val>
                                        </p:tav>
                                      </p:tavLst>
                                    </p:anim>
                                    <p:anim calcmode="lin" valueType="num">
                                      <p:cBhvr>
                                        <p:cTn id="38" dur="1000" fill="hold"/>
                                        <p:tgtEl>
                                          <p:spTgt spid="8">
                                            <p:txEl>
                                              <p:pRg st="1" end="1"/>
                                            </p:txEl>
                                          </p:spTgt>
                                        </p:tgtEl>
                                        <p:attrNameLst>
                                          <p:attrName>style.rotation</p:attrName>
                                        </p:attrNameLst>
                                      </p:cBhvr>
                                      <p:tavLst>
                                        <p:tav tm="0">
                                          <p:val>
                                            <p:fltVal val="90"/>
                                          </p:val>
                                        </p:tav>
                                        <p:tav tm="100000">
                                          <p:val>
                                            <p:fltVal val="0"/>
                                          </p:val>
                                        </p:tav>
                                      </p:tavLst>
                                    </p:anim>
                                    <p:animEffect transition="in" filter="fade">
                                      <p:cBhvr>
                                        <p:cTn id="39" dur="1000"/>
                                        <p:tgtEl>
                                          <p:spTgt spid="8">
                                            <p:txEl>
                                              <p:pRg st="1" end="1"/>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 calcmode="lin" valueType="num">
                                      <p:cBhvr>
                                        <p:cTn id="42" dur="1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43" dur="1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44" dur="1000" fill="hold"/>
                                        <p:tgtEl>
                                          <p:spTgt spid="8">
                                            <p:txEl>
                                              <p:pRg st="2" end="2"/>
                                            </p:txEl>
                                          </p:spTgt>
                                        </p:tgtEl>
                                        <p:attrNameLst>
                                          <p:attrName>style.rotation</p:attrName>
                                        </p:attrNameLst>
                                      </p:cBhvr>
                                      <p:tavLst>
                                        <p:tav tm="0">
                                          <p:val>
                                            <p:fltVal val="90"/>
                                          </p:val>
                                        </p:tav>
                                        <p:tav tm="100000">
                                          <p:val>
                                            <p:fltVal val="0"/>
                                          </p:val>
                                        </p:tav>
                                      </p:tavLst>
                                    </p:anim>
                                    <p:animEffect transition="in" filter="fade">
                                      <p:cBhvr>
                                        <p:cTn id="45" dur="1000"/>
                                        <p:tgtEl>
                                          <p:spTgt spid="8">
                                            <p:txEl>
                                              <p:pRg st="2" end="2"/>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8">
                                            <p:txEl>
                                              <p:pRg st="3" end="3"/>
                                            </p:txEl>
                                          </p:spTgt>
                                        </p:tgtEl>
                                        <p:attrNameLst>
                                          <p:attrName>style.visibility</p:attrName>
                                        </p:attrNameLst>
                                      </p:cBhvr>
                                      <p:to>
                                        <p:strVal val="visible"/>
                                      </p:to>
                                    </p:set>
                                    <p:anim calcmode="lin" valueType="num">
                                      <p:cBhvr>
                                        <p:cTn id="48" dur="1000" fill="hold"/>
                                        <p:tgtEl>
                                          <p:spTgt spid="8">
                                            <p:txEl>
                                              <p:pRg st="3" end="3"/>
                                            </p:txEl>
                                          </p:spTgt>
                                        </p:tgtEl>
                                        <p:attrNameLst>
                                          <p:attrName>ppt_w</p:attrName>
                                        </p:attrNameLst>
                                      </p:cBhvr>
                                      <p:tavLst>
                                        <p:tav tm="0">
                                          <p:val>
                                            <p:fltVal val="0"/>
                                          </p:val>
                                        </p:tav>
                                        <p:tav tm="100000">
                                          <p:val>
                                            <p:strVal val="#ppt_w"/>
                                          </p:val>
                                        </p:tav>
                                      </p:tavLst>
                                    </p:anim>
                                    <p:anim calcmode="lin" valueType="num">
                                      <p:cBhvr>
                                        <p:cTn id="49" dur="1000" fill="hold"/>
                                        <p:tgtEl>
                                          <p:spTgt spid="8">
                                            <p:txEl>
                                              <p:pRg st="3" end="3"/>
                                            </p:txEl>
                                          </p:spTgt>
                                        </p:tgtEl>
                                        <p:attrNameLst>
                                          <p:attrName>ppt_h</p:attrName>
                                        </p:attrNameLst>
                                      </p:cBhvr>
                                      <p:tavLst>
                                        <p:tav tm="0">
                                          <p:val>
                                            <p:fltVal val="0"/>
                                          </p:val>
                                        </p:tav>
                                        <p:tav tm="100000">
                                          <p:val>
                                            <p:strVal val="#ppt_h"/>
                                          </p:val>
                                        </p:tav>
                                      </p:tavLst>
                                    </p:anim>
                                    <p:anim calcmode="lin" valueType="num">
                                      <p:cBhvr>
                                        <p:cTn id="50" dur="1000" fill="hold"/>
                                        <p:tgtEl>
                                          <p:spTgt spid="8">
                                            <p:txEl>
                                              <p:pRg st="3" end="3"/>
                                            </p:txEl>
                                          </p:spTgt>
                                        </p:tgtEl>
                                        <p:attrNameLst>
                                          <p:attrName>style.rotation</p:attrName>
                                        </p:attrNameLst>
                                      </p:cBhvr>
                                      <p:tavLst>
                                        <p:tav tm="0">
                                          <p:val>
                                            <p:fltVal val="90"/>
                                          </p:val>
                                        </p:tav>
                                        <p:tav tm="100000">
                                          <p:val>
                                            <p:fltVal val="0"/>
                                          </p:val>
                                        </p:tav>
                                      </p:tavLst>
                                    </p:anim>
                                    <p:animEffect transition="in" filter="fade">
                                      <p:cBhvr>
                                        <p:cTn id="51" dur="10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7000" y="381000"/>
            <a:ext cx="4126451" cy="923330"/>
          </a:xfrm>
          <a:prstGeom prst="rect">
            <a:avLst/>
          </a:prstGeom>
          <a:noFill/>
        </p:spPr>
        <p:txBody>
          <a:bodyPr wrap="none" lIns="91440" tIns="45720" rIns="91440" bIns="45720">
            <a:spAutoFit/>
          </a:bodyPr>
          <a:lstStyle/>
          <a:p>
            <a:pPr algn="ct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Phương</a:t>
            </a: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 </a:t>
            </a:r>
            <a:r>
              <a:rPr lang="en-US" sz="5400" b="1" cap="none" spc="0" dirty="0" err="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pháp</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8" name="TextBox 7"/>
          <p:cNvSpPr txBox="1"/>
          <p:nvPr/>
        </p:nvSpPr>
        <p:spPr>
          <a:xfrm>
            <a:off x="5562600" y="1981200"/>
            <a:ext cx="3352800" cy="3416320"/>
          </a:xfrm>
          <a:prstGeom prst="rect">
            <a:avLst/>
          </a:prstGeom>
          <a:noFill/>
        </p:spPr>
        <p:txBody>
          <a:bodyPr wrap="square" rtlCol="0">
            <a:spAutoFit/>
          </a:bodyPr>
          <a:lstStyle/>
          <a:p>
            <a:r>
              <a:rPr lang="en-US" dirty="0" smtClean="0">
                <a:latin typeface="Times New Roman" pitchFamily="18" charset="0"/>
                <a:cs typeface="Times New Roman" pitchFamily="18" charset="0"/>
              </a:rPr>
              <a:t>NASA  </a:t>
            </a:r>
            <a:r>
              <a:rPr lang="en-US" dirty="0" err="1" smtClean="0">
                <a:latin typeface="Times New Roman" pitchFamily="18" charset="0"/>
                <a:cs typeface="Times New Roman" pitchFamily="18" charset="0"/>
              </a:rPr>
              <a:t>cùng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với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Mĩ</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hợp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với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Tây</a:t>
            </a:r>
            <a:r>
              <a:rPr lang="en-US" dirty="0" smtClean="0">
                <a:latin typeface="Times New Roman" pitchFamily="18" charset="0"/>
                <a:cs typeface="Times New Roman" pitchFamily="18" charset="0"/>
              </a:rPr>
              <a:t> Ban </a:t>
            </a:r>
            <a:r>
              <a:rPr lang="en-US" dirty="0" err="1" smtClean="0">
                <a:latin typeface="Times New Roman" pitchFamily="18" charset="0"/>
                <a:cs typeface="Times New Roman" pitchFamily="18" charset="0"/>
              </a:rPr>
              <a:t>Nha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Úc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cùng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nhau</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lắp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đặt</a:t>
            </a:r>
            <a:r>
              <a:rPr lang="en-US" dirty="0" smtClean="0">
                <a:latin typeface="Times New Roman" pitchFamily="18" charset="0"/>
                <a:cs typeface="Times New Roman" pitchFamily="18" charset="0"/>
              </a:rPr>
              <a:t> 3 </a:t>
            </a:r>
            <a:r>
              <a:rPr lang="en-US" dirty="0" err="1" smtClean="0">
                <a:latin typeface="Times New Roman" pitchFamily="18" charset="0"/>
                <a:cs typeface="Times New Roman" pitchFamily="18" charset="0"/>
              </a:rPr>
              <a:t>ăng</a:t>
            </a:r>
            <a:r>
              <a:rPr lang="en-US" dirty="0" smtClean="0">
                <a:latin typeface="Times New Roman" pitchFamily="18" charset="0"/>
                <a:cs typeface="Times New Roman" pitchFamily="18" charset="0"/>
              </a:rPr>
              <a:t> ten </a:t>
            </a:r>
            <a:r>
              <a:rPr lang="en-US" dirty="0" err="1" smtClean="0">
                <a:latin typeface="Times New Roman" pitchFamily="18" charset="0"/>
                <a:cs typeface="Times New Roman" pitchFamily="18" charset="0"/>
              </a:rPr>
              <a:t>lớn</a:t>
            </a:r>
            <a:endParaRPr lang="en-US" dirty="0" smtClean="0">
              <a:latin typeface="Times New Roman" pitchFamily="18" charset="0"/>
              <a:cs typeface="Times New Roman" pitchFamily="18" charset="0"/>
            </a:endParaRPr>
          </a:p>
          <a:p>
            <a:r>
              <a:rPr lang="en-US" dirty="0" err="1" smtClean="0">
                <a:latin typeface="Times New Roman" pitchFamily="18" charset="0"/>
                <a:cs typeface="Times New Roman" pitchFamily="18" charset="0"/>
              </a:rPr>
              <a:t>Tại</a:t>
            </a:r>
            <a:r>
              <a:rPr lang="en-US" dirty="0" smtClean="0">
                <a:latin typeface="Times New Roman" pitchFamily="18" charset="0"/>
                <a:cs typeface="Times New Roman" pitchFamily="18" charset="0"/>
              </a:rPr>
              <a:t> 3  </a:t>
            </a:r>
            <a:r>
              <a:rPr lang="en-US" dirty="0" err="1" smtClean="0">
                <a:latin typeface="Times New Roman" pitchFamily="18" charset="0"/>
                <a:cs typeface="Times New Roman" pitchFamily="18" charset="0"/>
              </a:rPr>
              <a:t>địa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điểm</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California, </a:t>
            </a:r>
            <a:r>
              <a:rPr lang="en-US" dirty="0" err="1">
                <a:latin typeface="Times New Roman" pitchFamily="18" charset="0"/>
                <a:cs typeface="Times New Roman" pitchFamily="18" charset="0"/>
              </a:rPr>
              <a:t>Mỹ</a:t>
            </a:r>
            <a:r>
              <a:rPr lang="en-US" dirty="0">
                <a:latin typeface="Times New Roman" pitchFamily="18" charset="0"/>
                <a:cs typeface="Times New Roman" pitchFamily="18" charset="0"/>
              </a:rPr>
              <a:t> - Madrid, </a:t>
            </a:r>
            <a:r>
              <a:rPr lang="en-US" dirty="0" err="1">
                <a:latin typeface="Times New Roman" pitchFamily="18" charset="0"/>
                <a:cs typeface="Times New Roman" pitchFamily="18" charset="0"/>
              </a:rPr>
              <a:t>Tây</a:t>
            </a:r>
            <a:r>
              <a:rPr lang="en-US" dirty="0">
                <a:latin typeface="Times New Roman" pitchFamily="18" charset="0"/>
                <a:cs typeface="Times New Roman" pitchFamily="18" charset="0"/>
              </a:rPr>
              <a:t> Ban </a:t>
            </a:r>
            <a:r>
              <a:rPr lang="en-US" dirty="0" err="1" smtClean="0">
                <a:latin typeface="Times New Roman" pitchFamily="18" charset="0"/>
                <a:cs typeface="Times New Roman" pitchFamily="18" charset="0"/>
              </a:rPr>
              <a:t>Nha</a:t>
            </a:r>
            <a:r>
              <a:rPr lang="en-US" dirty="0" smtClean="0">
                <a:latin typeface="Times New Roman" pitchFamily="18" charset="0"/>
                <a:cs typeface="Times New Roman" pitchFamily="18" charset="0"/>
              </a:rPr>
              <a:t> - Canberra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Úc</a:t>
            </a:r>
            <a:r>
              <a:rPr lang="en-US" dirty="0" smtClean="0">
                <a:latin typeface="Times New Roman" pitchFamily="18" charset="0"/>
                <a:cs typeface="Times New Roman" pitchFamily="18" charset="0"/>
              </a:rPr>
              <a:t>.</a:t>
            </a:r>
            <a:r>
              <a:rPr lang="vi-VN" dirty="0">
                <a:latin typeface="Times New Roman" pitchFamily="18" charset="0"/>
                <a:cs typeface="Times New Roman" pitchFamily="18" charset="0"/>
              </a:rPr>
              <a:t>  3 mạng lưới được đặt một cách khoa học quanh thế giới (cách nhau xấp xỉ 120 kinh độ), để lỡ khi trạm này không nhận được tin nhắn do Trái Đất quay, trạm khác có thể ngay lập tức kết nối, không để gián đoạn liên lạc.</a:t>
            </a:r>
            <a:endParaRPr lang="en-US" dirty="0">
              <a:latin typeface="Times New Roman" pitchFamily="18" charset="0"/>
              <a:cs typeface="Times New Roman" pitchFamily="18" charset="0"/>
            </a:endParaRPr>
          </a:p>
        </p:txBody>
      </p:sp>
      <p:pic>
        <p:nvPicPr>
          <p:cNvPr id="9" name="Picture 8" descr="thiet ke.png"/>
          <p:cNvPicPr>
            <a:picLocks noChangeAspect="1"/>
          </p:cNvPicPr>
          <p:nvPr/>
        </p:nvPicPr>
        <p:blipFill>
          <a:blip r:embed="rId2"/>
          <a:stretch>
            <a:fillRect/>
          </a:stretch>
        </p:blipFill>
        <p:spPr>
          <a:xfrm>
            <a:off x="0" y="1752600"/>
            <a:ext cx="5334000" cy="4800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heel(1)">
                                      <p:cBhvr>
                                        <p:cTn id="19" dur="2000"/>
                                        <p:tgtEl>
                                          <p:spTgt spid="8">
                                            <p:txEl>
                                              <p:pRg st="0" end="0"/>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wheel(1)">
                                      <p:cBhvr>
                                        <p:cTn id="22" dur="2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389</Words>
  <Application>Microsoft Office PowerPoint</Application>
  <PresentationFormat>On-screen Show (4:3)</PresentationFormat>
  <Paragraphs>45</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PhienBanMoi.Com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Ghoster: Lucky Star</dc:creator>
  <cp:lastModifiedBy>MDH</cp:lastModifiedBy>
  <cp:revision>27</cp:revision>
  <dcterms:created xsi:type="dcterms:W3CDTF">2019-01-24T06:52:10Z</dcterms:created>
  <dcterms:modified xsi:type="dcterms:W3CDTF">2019-01-28T09:52:55Z</dcterms:modified>
</cp:coreProperties>
</file>